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64" r:id="rId4"/>
    <p:sldId id="266" r:id="rId5"/>
    <p:sldId id="265" r:id="rId6"/>
    <p:sldId id="258" r:id="rId7"/>
    <p:sldId id="259" r:id="rId8"/>
    <p:sldId id="260" r:id="rId9"/>
    <p:sldId id="261" r:id="rId10"/>
    <p:sldId id="262" r:id="rId11"/>
    <p:sldId id="263"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4564" autoAdjust="0"/>
  </p:normalViewPr>
  <p:slideViewPr>
    <p:cSldViewPr snapToGrid="0" snapToObjects="1">
      <p:cViewPr varScale="1">
        <p:scale>
          <a:sx n="67" d="100"/>
          <a:sy n="67" d="100"/>
        </p:scale>
        <p:origin x="754" y="67"/>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44806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243242" y="0"/>
            <a:ext cx="14630400" cy="8229600"/>
          </a:xfrm>
          <a:prstGeom prst="rect">
            <a:avLst/>
          </a:prstGeom>
          <a:solidFill>
            <a:srgbClr val="F3F3F7"/>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1524953"/>
            <a:ext cx="7477601" cy="2874645"/>
          </a:xfrm>
          <a:prstGeom prst="rect">
            <a:avLst/>
          </a:prstGeom>
          <a:noFill/>
          <a:ln/>
        </p:spPr>
        <p:txBody>
          <a:bodyPr wrap="square" rtlCol="0" anchor="t"/>
          <a:lstStyle/>
          <a:p>
            <a:pPr marL="0" indent="0">
              <a:lnSpc>
                <a:spcPts val="7545"/>
              </a:lnSpc>
              <a:buNone/>
            </a:pPr>
            <a:r>
              <a:rPr lang="en-US" sz="6036" b="1" dirty="0">
                <a:solidFill>
                  <a:srgbClr val="101014"/>
                </a:solidFill>
                <a:latin typeface="Playfair Display" pitchFamily="34" charset="0"/>
                <a:ea typeface="Playfair Display" pitchFamily="34" charset="-122"/>
                <a:cs typeface="Playfair Display" pitchFamily="34" charset="-120"/>
              </a:rPr>
              <a:t>Introduction to Library Management System</a:t>
            </a:r>
            <a:endParaRPr lang="en-US" sz="6036" dirty="0"/>
          </a:p>
        </p:txBody>
      </p:sp>
      <p:sp>
        <p:nvSpPr>
          <p:cNvPr id="6" name="Text 3"/>
          <p:cNvSpPr/>
          <p:nvPr/>
        </p:nvSpPr>
        <p:spPr>
          <a:xfrm>
            <a:off x="6319599" y="4732853"/>
            <a:ext cx="7477601" cy="1333024"/>
          </a:xfrm>
          <a:prstGeom prst="rect">
            <a:avLst/>
          </a:prstGeom>
          <a:noFill/>
          <a:ln/>
        </p:spPr>
        <p:txBody>
          <a:bodyPr wrap="square" rtlCol="0" anchor="t"/>
          <a:lstStyle/>
          <a:p>
            <a:pPr marL="0" indent="0">
              <a:lnSpc>
                <a:spcPts val="2624"/>
              </a:lnSpc>
              <a:buNone/>
            </a:pPr>
            <a:r>
              <a:rPr lang="en-US" sz="1750" dirty="0">
                <a:solidFill>
                  <a:srgbClr val="39393C"/>
                </a:solidFill>
                <a:latin typeface="Open Sans" pitchFamily="34" charset="0"/>
                <a:ea typeface="Open Sans" pitchFamily="34" charset="-122"/>
                <a:cs typeface="Open Sans" pitchFamily="34" charset="-120"/>
              </a:rPr>
              <a:t>The Library Management System is a comprehensive digital solution for streamlining the operations of a library. It integrates the latest technologies, including Python and MySQL, to provide a seamless experience for both librarians and patrons.</a:t>
            </a:r>
            <a:endParaRPr lang="en-US" sz="1750" dirty="0"/>
          </a:p>
        </p:txBody>
      </p:sp>
      <p:sp>
        <p:nvSpPr>
          <p:cNvPr id="7" name="Shape 4"/>
          <p:cNvSpPr/>
          <p:nvPr/>
        </p:nvSpPr>
        <p:spPr>
          <a:xfrm>
            <a:off x="6319599" y="6332458"/>
            <a:ext cx="355402" cy="355402"/>
          </a:xfrm>
          <a:prstGeom prst="roundRect">
            <a:avLst>
              <a:gd name="adj" fmla="val 25726039"/>
            </a:avLst>
          </a:prstGeom>
          <a:noFill/>
          <a:ln w="7620">
            <a:solidFill>
              <a:srgbClr val="FFFFFF"/>
            </a:solidFill>
            <a:prstDash val="solid"/>
          </a:ln>
        </p:spPr>
      </p:sp>
      <p:sp>
        <p:nvSpPr>
          <p:cNvPr id="9" name="Text 5"/>
          <p:cNvSpPr/>
          <p:nvPr/>
        </p:nvSpPr>
        <p:spPr>
          <a:xfrm>
            <a:off x="6786086" y="6315789"/>
            <a:ext cx="2566273" cy="388858"/>
          </a:xfrm>
          <a:prstGeom prst="rect">
            <a:avLst/>
          </a:prstGeom>
          <a:noFill/>
          <a:ln/>
        </p:spPr>
        <p:txBody>
          <a:bodyPr wrap="none" rtlCol="0" anchor="t"/>
          <a:lstStyle/>
          <a:p>
            <a:pPr marL="0" indent="0" algn="l">
              <a:lnSpc>
                <a:spcPts val="3062"/>
              </a:lnSpc>
              <a:buNone/>
            </a:pPr>
            <a:r>
              <a:rPr lang="en-US" sz="2187" b="1" dirty="0">
                <a:solidFill>
                  <a:srgbClr val="39393C"/>
                </a:solidFill>
                <a:latin typeface="Open Sans" pitchFamily="34" charset="0"/>
                <a:ea typeface="Open Sans" pitchFamily="34" charset="-122"/>
                <a:cs typeface="Open Sans" pitchFamily="34" charset="-120"/>
              </a:rPr>
              <a:t>By : Saurabh Kumar</a:t>
            </a:r>
          </a:p>
          <a:p>
            <a:pPr marL="0" indent="0" algn="l">
              <a:lnSpc>
                <a:spcPts val="3062"/>
              </a:lnSpc>
              <a:buNone/>
            </a:pPr>
            <a:r>
              <a:rPr lang="en-US" sz="2187" b="1" dirty="0">
                <a:solidFill>
                  <a:srgbClr val="39393C"/>
                </a:solidFill>
                <a:latin typeface="Open Sans" pitchFamily="34" charset="0"/>
                <a:ea typeface="Open Sans" pitchFamily="34" charset="-122"/>
                <a:cs typeface="Open Sans" pitchFamily="34" charset="-120"/>
              </a:rPr>
              <a:t>ID : 13883</a:t>
            </a:r>
          </a:p>
          <a:p>
            <a:pPr marL="0" indent="0" algn="l">
              <a:lnSpc>
                <a:spcPts val="3062"/>
              </a:lnSpc>
              <a:buNone/>
            </a:pPr>
            <a:endParaRPr lang="en-US" sz="2187"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sp>
        <p:nvSpPr>
          <p:cNvPr id="4" name="Text 2"/>
          <p:cNvSpPr/>
          <p:nvPr/>
        </p:nvSpPr>
        <p:spPr>
          <a:xfrm>
            <a:off x="2037993" y="1749981"/>
            <a:ext cx="6895624" cy="694373"/>
          </a:xfrm>
          <a:prstGeom prst="rect">
            <a:avLst/>
          </a:prstGeom>
          <a:noFill/>
          <a:ln/>
        </p:spPr>
        <p:txBody>
          <a:bodyPr wrap="none" rtlCol="0" anchor="t"/>
          <a:lstStyle/>
          <a:p>
            <a:pPr marL="0" indent="0">
              <a:lnSpc>
                <a:spcPts val="5468"/>
              </a:lnSpc>
              <a:buNone/>
            </a:pPr>
            <a:r>
              <a:rPr lang="en-US" sz="4374" b="1" dirty="0">
                <a:solidFill>
                  <a:srgbClr val="101014"/>
                </a:solidFill>
                <a:latin typeface="Playfair Display" pitchFamily="34" charset="0"/>
                <a:ea typeface="Playfair Display" pitchFamily="34" charset="-122"/>
                <a:cs typeface="Playfair Display" pitchFamily="34" charset="-120"/>
              </a:rPr>
              <a:t>Patron and Book Inventory</a:t>
            </a:r>
            <a:endParaRPr lang="en-US" sz="4374" dirty="0"/>
          </a:p>
        </p:txBody>
      </p:sp>
      <p:pic>
        <p:nvPicPr>
          <p:cNvPr id="5" name="Image 0" descr="preencoded.png"/>
          <p:cNvPicPr>
            <a:picLocks noChangeAspect="1"/>
          </p:cNvPicPr>
          <p:nvPr/>
        </p:nvPicPr>
        <p:blipFill>
          <a:blip r:embed="rId3"/>
          <a:stretch>
            <a:fillRect/>
          </a:stretch>
        </p:blipFill>
        <p:spPr>
          <a:xfrm>
            <a:off x="2037993" y="2888694"/>
            <a:ext cx="555427" cy="555427"/>
          </a:xfrm>
          <a:prstGeom prst="rect">
            <a:avLst/>
          </a:prstGeom>
        </p:spPr>
      </p:pic>
      <p:sp>
        <p:nvSpPr>
          <p:cNvPr id="6" name="Text 3"/>
          <p:cNvSpPr/>
          <p:nvPr/>
        </p:nvSpPr>
        <p:spPr>
          <a:xfrm>
            <a:off x="2037993" y="3666292"/>
            <a:ext cx="2388632" cy="347186"/>
          </a:xfrm>
          <a:prstGeom prst="rect">
            <a:avLst/>
          </a:prstGeom>
          <a:noFill/>
          <a:ln/>
        </p:spPr>
        <p:txBody>
          <a:bodyPr wrap="none" rtlCol="0" anchor="t"/>
          <a:lstStyle/>
          <a:p>
            <a:pPr marL="0" indent="0" algn="l">
              <a:lnSpc>
                <a:spcPts val="2734"/>
              </a:lnSpc>
              <a:buNone/>
            </a:pPr>
            <a:r>
              <a:rPr lang="en-US" sz="2187" b="1" dirty="0">
                <a:solidFill>
                  <a:srgbClr val="101014"/>
                </a:solidFill>
                <a:latin typeface="Playfair Display" pitchFamily="34" charset="0"/>
                <a:ea typeface="Playfair Display" pitchFamily="34" charset="-122"/>
                <a:cs typeface="Playfair Display" pitchFamily="34" charset="-120"/>
              </a:rPr>
              <a:t>Patron Records</a:t>
            </a:r>
            <a:endParaRPr lang="en-US" sz="2187" dirty="0"/>
          </a:p>
        </p:txBody>
      </p:sp>
      <p:sp>
        <p:nvSpPr>
          <p:cNvPr id="7" name="Text 4"/>
          <p:cNvSpPr/>
          <p:nvPr/>
        </p:nvSpPr>
        <p:spPr>
          <a:xfrm>
            <a:off x="2037993" y="4146709"/>
            <a:ext cx="2388632" cy="1999536"/>
          </a:xfrm>
          <a:prstGeom prst="rect">
            <a:avLst/>
          </a:prstGeom>
          <a:noFill/>
          <a:ln/>
        </p:spPr>
        <p:txBody>
          <a:bodyPr wrap="square" rtlCol="0" anchor="t"/>
          <a:lstStyle/>
          <a:p>
            <a:pPr marL="0" indent="0" algn="l">
              <a:lnSpc>
                <a:spcPts val="2624"/>
              </a:lnSpc>
              <a:buNone/>
            </a:pPr>
            <a:r>
              <a:rPr lang="en-US" sz="1750" dirty="0">
                <a:solidFill>
                  <a:srgbClr val="39393C"/>
                </a:solidFill>
                <a:latin typeface="Open Sans" pitchFamily="34" charset="0"/>
                <a:ea typeface="Open Sans" pitchFamily="34" charset="-122"/>
                <a:cs typeface="Open Sans" pitchFamily="34" charset="-120"/>
              </a:rPr>
              <a:t>Maintain detailed profiles for all library patrons, including contact information, borrowing history, and account status.</a:t>
            </a:r>
            <a:endParaRPr lang="en-US" sz="1750" dirty="0"/>
          </a:p>
        </p:txBody>
      </p:sp>
      <p:pic>
        <p:nvPicPr>
          <p:cNvPr id="8" name="Image 1" descr="preencoded.png"/>
          <p:cNvPicPr>
            <a:picLocks noChangeAspect="1"/>
          </p:cNvPicPr>
          <p:nvPr/>
        </p:nvPicPr>
        <p:blipFill>
          <a:blip r:embed="rId4"/>
          <a:stretch>
            <a:fillRect/>
          </a:stretch>
        </p:blipFill>
        <p:spPr>
          <a:xfrm>
            <a:off x="4759881" y="2888694"/>
            <a:ext cx="555427" cy="555427"/>
          </a:xfrm>
          <a:prstGeom prst="rect">
            <a:avLst/>
          </a:prstGeom>
        </p:spPr>
      </p:pic>
      <p:sp>
        <p:nvSpPr>
          <p:cNvPr id="9" name="Text 5"/>
          <p:cNvSpPr/>
          <p:nvPr/>
        </p:nvSpPr>
        <p:spPr>
          <a:xfrm>
            <a:off x="4759881" y="3666292"/>
            <a:ext cx="2388632" cy="347186"/>
          </a:xfrm>
          <a:prstGeom prst="rect">
            <a:avLst/>
          </a:prstGeom>
          <a:noFill/>
          <a:ln/>
        </p:spPr>
        <p:txBody>
          <a:bodyPr wrap="none" rtlCol="0" anchor="t"/>
          <a:lstStyle/>
          <a:p>
            <a:pPr marL="0" indent="0" algn="l">
              <a:lnSpc>
                <a:spcPts val="2734"/>
              </a:lnSpc>
              <a:buNone/>
            </a:pPr>
            <a:r>
              <a:rPr lang="en-US" sz="2187" b="1" dirty="0">
                <a:solidFill>
                  <a:srgbClr val="101014"/>
                </a:solidFill>
                <a:latin typeface="Playfair Display" pitchFamily="34" charset="0"/>
                <a:ea typeface="Playfair Display" pitchFamily="34" charset="-122"/>
                <a:cs typeface="Playfair Display" pitchFamily="34" charset="-120"/>
              </a:rPr>
              <a:t>Book Catalog</a:t>
            </a:r>
            <a:endParaRPr lang="en-US" sz="2187" dirty="0"/>
          </a:p>
        </p:txBody>
      </p:sp>
      <p:sp>
        <p:nvSpPr>
          <p:cNvPr id="10" name="Text 6"/>
          <p:cNvSpPr/>
          <p:nvPr/>
        </p:nvSpPr>
        <p:spPr>
          <a:xfrm>
            <a:off x="4759881" y="4146709"/>
            <a:ext cx="2388632" cy="2332792"/>
          </a:xfrm>
          <a:prstGeom prst="rect">
            <a:avLst/>
          </a:prstGeom>
          <a:noFill/>
          <a:ln/>
        </p:spPr>
        <p:txBody>
          <a:bodyPr wrap="square" rtlCol="0" anchor="t"/>
          <a:lstStyle/>
          <a:p>
            <a:pPr marL="0" indent="0" algn="l">
              <a:lnSpc>
                <a:spcPts val="2624"/>
              </a:lnSpc>
              <a:buNone/>
            </a:pPr>
            <a:r>
              <a:rPr lang="en-US" sz="1750" dirty="0">
                <a:solidFill>
                  <a:srgbClr val="39393C"/>
                </a:solidFill>
                <a:latin typeface="Open Sans" pitchFamily="34" charset="0"/>
                <a:ea typeface="Open Sans" pitchFamily="34" charset="-122"/>
                <a:cs typeface="Open Sans" pitchFamily="34" charset="-120"/>
              </a:rPr>
              <a:t>Comprehensive database of all books, media, and other library materials, including title, author, publication details, and availability.</a:t>
            </a:r>
            <a:endParaRPr lang="en-US" sz="1750" dirty="0"/>
          </a:p>
        </p:txBody>
      </p:sp>
      <p:pic>
        <p:nvPicPr>
          <p:cNvPr id="11" name="Image 2" descr="preencoded.png"/>
          <p:cNvPicPr>
            <a:picLocks noChangeAspect="1"/>
          </p:cNvPicPr>
          <p:nvPr/>
        </p:nvPicPr>
        <p:blipFill>
          <a:blip r:embed="rId5"/>
          <a:stretch>
            <a:fillRect/>
          </a:stretch>
        </p:blipFill>
        <p:spPr>
          <a:xfrm>
            <a:off x="7481768" y="2888694"/>
            <a:ext cx="555427" cy="555427"/>
          </a:xfrm>
          <a:prstGeom prst="rect">
            <a:avLst/>
          </a:prstGeom>
        </p:spPr>
      </p:pic>
      <p:sp>
        <p:nvSpPr>
          <p:cNvPr id="12" name="Text 7"/>
          <p:cNvSpPr/>
          <p:nvPr/>
        </p:nvSpPr>
        <p:spPr>
          <a:xfrm>
            <a:off x="7481768" y="3666292"/>
            <a:ext cx="2388632" cy="694373"/>
          </a:xfrm>
          <a:prstGeom prst="rect">
            <a:avLst/>
          </a:prstGeom>
          <a:noFill/>
          <a:ln/>
        </p:spPr>
        <p:txBody>
          <a:bodyPr wrap="square" rtlCol="0" anchor="t"/>
          <a:lstStyle/>
          <a:p>
            <a:pPr marL="0" indent="0" algn="l">
              <a:lnSpc>
                <a:spcPts val="2734"/>
              </a:lnSpc>
              <a:buNone/>
            </a:pPr>
            <a:r>
              <a:rPr lang="en-US" sz="2187" b="1" dirty="0">
                <a:solidFill>
                  <a:srgbClr val="101014"/>
                </a:solidFill>
                <a:latin typeface="Playfair Display" pitchFamily="34" charset="0"/>
                <a:ea typeface="Playfair Display" pitchFamily="34" charset="-122"/>
                <a:cs typeface="Playfair Display" pitchFamily="34" charset="-120"/>
              </a:rPr>
              <a:t>Search and Discovery</a:t>
            </a:r>
            <a:endParaRPr lang="en-US" sz="2187" dirty="0"/>
          </a:p>
        </p:txBody>
      </p:sp>
      <p:sp>
        <p:nvSpPr>
          <p:cNvPr id="13" name="Text 8"/>
          <p:cNvSpPr/>
          <p:nvPr/>
        </p:nvSpPr>
        <p:spPr>
          <a:xfrm>
            <a:off x="7481768" y="4493895"/>
            <a:ext cx="2388632" cy="1666280"/>
          </a:xfrm>
          <a:prstGeom prst="rect">
            <a:avLst/>
          </a:prstGeom>
          <a:noFill/>
          <a:ln/>
        </p:spPr>
        <p:txBody>
          <a:bodyPr wrap="square" rtlCol="0" anchor="t"/>
          <a:lstStyle/>
          <a:p>
            <a:pPr marL="0" indent="0" algn="l">
              <a:lnSpc>
                <a:spcPts val="2624"/>
              </a:lnSpc>
              <a:buNone/>
            </a:pPr>
            <a:r>
              <a:rPr lang="en-US" sz="1750" dirty="0">
                <a:solidFill>
                  <a:srgbClr val="39393C"/>
                </a:solidFill>
                <a:latin typeface="Open Sans" pitchFamily="34" charset="0"/>
                <a:ea typeface="Open Sans" pitchFamily="34" charset="-122"/>
                <a:cs typeface="Open Sans" pitchFamily="34" charset="-120"/>
              </a:rPr>
              <a:t>Provide advanced search functionality to help patrons easily find and access the resources they need.</a:t>
            </a:r>
            <a:endParaRPr lang="en-US" sz="1750" dirty="0"/>
          </a:p>
        </p:txBody>
      </p:sp>
      <p:pic>
        <p:nvPicPr>
          <p:cNvPr id="14" name="Image 3" descr="preencoded.png"/>
          <p:cNvPicPr>
            <a:picLocks noChangeAspect="1"/>
          </p:cNvPicPr>
          <p:nvPr/>
        </p:nvPicPr>
        <p:blipFill>
          <a:blip r:embed="rId6"/>
          <a:stretch>
            <a:fillRect/>
          </a:stretch>
        </p:blipFill>
        <p:spPr>
          <a:xfrm>
            <a:off x="10203656" y="2888694"/>
            <a:ext cx="555427" cy="555427"/>
          </a:xfrm>
          <a:prstGeom prst="rect">
            <a:avLst/>
          </a:prstGeom>
        </p:spPr>
      </p:pic>
      <p:sp>
        <p:nvSpPr>
          <p:cNvPr id="15" name="Text 9"/>
          <p:cNvSpPr/>
          <p:nvPr/>
        </p:nvSpPr>
        <p:spPr>
          <a:xfrm>
            <a:off x="10203656" y="3666292"/>
            <a:ext cx="2388751" cy="347186"/>
          </a:xfrm>
          <a:prstGeom prst="rect">
            <a:avLst/>
          </a:prstGeom>
          <a:noFill/>
          <a:ln/>
        </p:spPr>
        <p:txBody>
          <a:bodyPr wrap="none" rtlCol="0" anchor="t"/>
          <a:lstStyle/>
          <a:p>
            <a:pPr marL="0" indent="0" algn="l">
              <a:lnSpc>
                <a:spcPts val="2734"/>
              </a:lnSpc>
              <a:buNone/>
            </a:pPr>
            <a:r>
              <a:rPr lang="en-US" sz="2187" b="1" dirty="0">
                <a:solidFill>
                  <a:srgbClr val="101014"/>
                </a:solidFill>
                <a:latin typeface="Playfair Display" pitchFamily="34" charset="0"/>
                <a:ea typeface="Playfair Display" pitchFamily="34" charset="-122"/>
                <a:cs typeface="Playfair Display" pitchFamily="34" charset="-120"/>
              </a:rPr>
              <a:t>Reporting</a:t>
            </a:r>
            <a:endParaRPr lang="en-US" sz="2187" dirty="0"/>
          </a:p>
        </p:txBody>
      </p:sp>
      <p:sp>
        <p:nvSpPr>
          <p:cNvPr id="16" name="Text 10"/>
          <p:cNvSpPr/>
          <p:nvPr/>
        </p:nvSpPr>
        <p:spPr>
          <a:xfrm>
            <a:off x="10203656" y="4146709"/>
            <a:ext cx="2388751" cy="1999536"/>
          </a:xfrm>
          <a:prstGeom prst="rect">
            <a:avLst/>
          </a:prstGeom>
          <a:noFill/>
          <a:ln/>
        </p:spPr>
        <p:txBody>
          <a:bodyPr wrap="square" rtlCol="0" anchor="t"/>
          <a:lstStyle/>
          <a:p>
            <a:pPr marL="0" indent="0" algn="l">
              <a:lnSpc>
                <a:spcPts val="2624"/>
              </a:lnSpc>
              <a:buNone/>
            </a:pPr>
            <a:r>
              <a:rPr lang="en-US" sz="1750" dirty="0">
                <a:solidFill>
                  <a:srgbClr val="39393C"/>
                </a:solidFill>
                <a:latin typeface="Open Sans" pitchFamily="34" charset="0"/>
                <a:ea typeface="Open Sans" pitchFamily="34" charset="-122"/>
                <a:cs typeface="Open Sans" pitchFamily="34" charset="-120"/>
              </a:rPr>
              <a:t>Generate detailed reports and analytics to support data-driven decision making and resource management.</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oundRect">
            <a:avLst>
              <a:gd name="adj" fmla="val 1620"/>
            </a:avLst>
          </a:prstGeom>
          <a:solidFill>
            <a:srgbClr val="F3F3F7">
              <a:alpha val="85000"/>
            </a:srgbClr>
          </a:solidFill>
          <a:ln/>
        </p:spPr>
      </p:sp>
      <p:sp>
        <p:nvSpPr>
          <p:cNvPr id="6" name="Text 3"/>
          <p:cNvSpPr/>
          <p:nvPr/>
        </p:nvSpPr>
        <p:spPr>
          <a:xfrm>
            <a:off x="2037993" y="2934414"/>
            <a:ext cx="9780032" cy="694373"/>
          </a:xfrm>
          <a:prstGeom prst="rect">
            <a:avLst/>
          </a:prstGeom>
          <a:noFill/>
          <a:ln/>
        </p:spPr>
        <p:txBody>
          <a:bodyPr wrap="none" rtlCol="0" anchor="t"/>
          <a:lstStyle/>
          <a:p>
            <a:pPr marL="0" indent="0">
              <a:lnSpc>
                <a:spcPts val="5468"/>
              </a:lnSpc>
              <a:buNone/>
            </a:pPr>
            <a:r>
              <a:rPr lang="en-US" sz="4374" b="1" dirty="0">
                <a:solidFill>
                  <a:srgbClr val="101014"/>
                </a:solidFill>
                <a:latin typeface="Playfair Display" pitchFamily="34" charset="0"/>
                <a:ea typeface="Playfair Display" pitchFamily="34" charset="-122"/>
                <a:cs typeface="Playfair Display" pitchFamily="34" charset="-120"/>
              </a:rPr>
              <a:t>Conclusion and Future Enhancements</a:t>
            </a:r>
            <a:endParaRPr lang="en-US" sz="4374" dirty="0"/>
          </a:p>
        </p:txBody>
      </p:sp>
      <p:sp>
        <p:nvSpPr>
          <p:cNvPr id="7" name="Text 4"/>
          <p:cNvSpPr/>
          <p:nvPr/>
        </p:nvSpPr>
        <p:spPr>
          <a:xfrm>
            <a:off x="2037993" y="3962043"/>
            <a:ext cx="10554414" cy="1333024"/>
          </a:xfrm>
          <a:prstGeom prst="rect">
            <a:avLst/>
          </a:prstGeom>
          <a:noFill/>
          <a:ln/>
        </p:spPr>
        <p:txBody>
          <a:bodyPr wrap="square" rtlCol="0" anchor="t"/>
          <a:lstStyle/>
          <a:p>
            <a:pPr marL="0" indent="0">
              <a:lnSpc>
                <a:spcPts val="2624"/>
              </a:lnSpc>
              <a:buNone/>
            </a:pPr>
            <a:r>
              <a:rPr lang="en-US" sz="1750" dirty="0">
                <a:solidFill>
                  <a:srgbClr val="39393C"/>
                </a:solidFill>
                <a:latin typeface="Open Sans" pitchFamily="34" charset="0"/>
                <a:ea typeface="Open Sans" pitchFamily="34" charset="-122"/>
                <a:cs typeface="Open Sans" pitchFamily="34" charset="-120"/>
              </a:rPr>
              <a:t>The Library Management System powered by Python and MySQL offers a comprehensive solution to streamline library operations and enhance the patron experience. As technology continues to evolve, the system can be further enhanced with features like mobile app integration, self-service kiosks, and AI-powered recommendations.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sp>
        <p:nvSpPr>
          <p:cNvPr id="4" name="Text 2"/>
          <p:cNvSpPr/>
          <p:nvPr/>
        </p:nvSpPr>
        <p:spPr>
          <a:xfrm>
            <a:off x="2037993" y="2037517"/>
            <a:ext cx="6802398" cy="694373"/>
          </a:xfrm>
          <a:prstGeom prst="rect">
            <a:avLst/>
          </a:prstGeom>
          <a:noFill/>
          <a:ln/>
        </p:spPr>
        <p:txBody>
          <a:bodyPr wrap="none" rtlCol="0" anchor="t"/>
          <a:lstStyle/>
          <a:p>
            <a:pPr marL="0" indent="0">
              <a:lnSpc>
                <a:spcPts val="5468"/>
              </a:lnSpc>
              <a:buNone/>
            </a:pPr>
            <a:r>
              <a:rPr lang="en-US" sz="4374" b="1" dirty="0">
                <a:solidFill>
                  <a:srgbClr val="101014"/>
                </a:solidFill>
                <a:latin typeface="Playfair Display" pitchFamily="34" charset="0"/>
                <a:ea typeface="Playfair Display" pitchFamily="34" charset="-122"/>
                <a:cs typeface="Playfair Display" pitchFamily="34" charset="-120"/>
              </a:rPr>
              <a:t>Key Features of the System</a:t>
            </a:r>
            <a:endParaRPr lang="en-US" sz="4374" dirty="0"/>
          </a:p>
        </p:txBody>
      </p:sp>
      <p:sp>
        <p:nvSpPr>
          <p:cNvPr id="5" name="Shape 3"/>
          <p:cNvSpPr/>
          <p:nvPr/>
        </p:nvSpPr>
        <p:spPr>
          <a:xfrm>
            <a:off x="2037993" y="3426142"/>
            <a:ext cx="499943" cy="499943"/>
          </a:xfrm>
          <a:prstGeom prst="roundRect">
            <a:avLst>
              <a:gd name="adj" fmla="val 26667"/>
            </a:avLst>
          </a:prstGeom>
          <a:solidFill>
            <a:srgbClr val="DEDEE9"/>
          </a:solidFill>
          <a:ln/>
        </p:spPr>
      </p:sp>
      <p:sp>
        <p:nvSpPr>
          <p:cNvPr id="6" name="Text 4"/>
          <p:cNvSpPr/>
          <p:nvPr/>
        </p:nvSpPr>
        <p:spPr>
          <a:xfrm>
            <a:off x="2224088" y="3509486"/>
            <a:ext cx="127754" cy="333256"/>
          </a:xfrm>
          <a:prstGeom prst="rect">
            <a:avLst/>
          </a:prstGeom>
          <a:noFill/>
          <a:ln/>
        </p:spPr>
        <p:txBody>
          <a:bodyPr wrap="none" rtlCol="0" anchor="t"/>
          <a:lstStyle/>
          <a:p>
            <a:pPr marL="0" indent="0" algn="ctr">
              <a:lnSpc>
                <a:spcPts val="2624"/>
              </a:lnSpc>
              <a:buNone/>
            </a:pPr>
            <a:r>
              <a:rPr lang="en-US" sz="2624" b="1" dirty="0">
                <a:solidFill>
                  <a:srgbClr val="101014"/>
                </a:solidFill>
                <a:latin typeface="Playfair Display" pitchFamily="34" charset="0"/>
                <a:ea typeface="Playfair Display" pitchFamily="34" charset="-122"/>
                <a:cs typeface="Playfair Display" pitchFamily="34" charset="-120"/>
              </a:rPr>
              <a:t>1</a:t>
            </a:r>
            <a:endParaRPr lang="en-US" sz="2624" dirty="0"/>
          </a:p>
        </p:txBody>
      </p:sp>
      <p:sp>
        <p:nvSpPr>
          <p:cNvPr id="7" name="Text 5"/>
          <p:cNvSpPr/>
          <p:nvPr/>
        </p:nvSpPr>
        <p:spPr>
          <a:xfrm>
            <a:off x="2760107" y="3426142"/>
            <a:ext cx="2777490" cy="347186"/>
          </a:xfrm>
          <a:prstGeom prst="rect">
            <a:avLst/>
          </a:prstGeom>
          <a:noFill/>
          <a:ln/>
        </p:spPr>
        <p:txBody>
          <a:bodyPr wrap="none" rtlCol="0" anchor="t"/>
          <a:lstStyle/>
          <a:p>
            <a:pPr marL="0" indent="0">
              <a:lnSpc>
                <a:spcPts val="2734"/>
              </a:lnSpc>
              <a:buNone/>
            </a:pPr>
            <a:r>
              <a:rPr lang="en-US" sz="2187" b="1" dirty="0">
                <a:solidFill>
                  <a:srgbClr val="101014"/>
                </a:solidFill>
                <a:latin typeface="Playfair Display" pitchFamily="34" charset="0"/>
                <a:ea typeface="Playfair Display" pitchFamily="34" charset="-122"/>
                <a:cs typeface="Playfair Display" pitchFamily="34" charset="-120"/>
              </a:rPr>
              <a:t>Patron Management</a:t>
            </a:r>
            <a:endParaRPr lang="en-US" sz="2187" dirty="0"/>
          </a:p>
        </p:txBody>
      </p:sp>
      <p:sp>
        <p:nvSpPr>
          <p:cNvPr id="8" name="Text 6"/>
          <p:cNvSpPr/>
          <p:nvPr/>
        </p:nvSpPr>
        <p:spPr>
          <a:xfrm>
            <a:off x="2760107" y="3906560"/>
            <a:ext cx="4444008" cy="666512"/>
          </a:xfrm>
          <a:prstGeom prst="rect">
            <a:avLst/>
          </a:prstGeom>
          <a:noFill/>
          <a:ln/>
        </p:spPr>
        <p:txBody>
          <a:bodyPr wrap="square" rtlCol="0" anchor="t"/>
          <a:lstStyle/>
          <a:p>
            <a:pPr marL="0" indent="0">
              <a:lnSpc>
                <a:spcPts val="2624"/>
              </a:lnSpc>
              <a:buNone/>
            </a:pPr>
            <a:r>
              <a:rPr lang="en-US" sz="1750" dirty="0">
                <a:solidFill>
                  <a:srgbClr val="39393C"/>
                </a:solidFill>
                <a:latin typeface="Open Sans" pitchFamily="34" charset="0"/>
                <a:ea typeface="Open Sans" pitchFamily="34" charset="-122"/>
                <a:cs typeface="Open Sans" pitchFamily="34" charset="-120"/>
              </a:rPr>
              <a:t>Efficiently track patron information, borrowing history, and account status.</a:t>
            </a:r>
            <a:endParaRPr lang="en-US" sz="1750" dirty="0"/>
          </a:p>
        </p:txBody>
      </p:sp>
      <p:sp>
        <p:nvSpPr>
          <p:cNvPr id="9" name="Shape 7"/>
          <p:cNvSpPr/>
          <p:nvPr/>
        </p:nvSpPr>
        <p:spPr>
          <a:xfrm>
            <a:off x="7426285" y="3426142"/>
            <a:ext cx="499943" cy="499943"/>
          </a:xfrm>
          <a:prstGeom prst="roundRect">
            <a:avLst>
              <a:gd name="adj" fmla="val 26667"/>
            </a:avLst>
          </a:prstGeom>
          <a:solidFill>
            <a:srgbClr val="DEDEE9"/>
          </a:solidFill>
          <a:ln/>
        </p:spPr>
      </p:sp>
      <p:sp>
        <p:nvSpPr>
          <p:cNvPr id="10" name="Text 8"/>
          <p:cNvSpPr/>
          <p:nvPr/>
        </p:nvSpPr>
        <p:spPr>
          <a:xfrm>
            <a:off x="7589044" y="3509486"/>
            <a:ext cx="174308" cy="333256"/>
          </a:xfrm>
          <a:prstGeom prst="rect">
            <a:avLst/>
          </a:prstGeom>
          <a:noFill/>
          <a:ln/>
        </p:spPr>
        <p:txBody>
          <a:bodyPr wrap="none" rtlCol="0" anchor="t"/>
          <a:lstStyle/>
          <a:p>
            <a:pPr marL="0" indent="0" algn="ctr">
              <a:lnSpc>
                <a:spcPts val="2624"/>
              </a:lnSpc>
              <a:buNone/>
            </a:pPr>
            <a:r>
              <a:rPr lang="en-US" sz="2624" b="1" dirty="0">
                <a:solidFill>
                  <a:srgbClr val="101014"/>
                </a:solidFill>
                <a:latin typeface="Playfair Display" pitchFamily="34" charset="0"/>
                <a:ea typeface="Playfair Display" pitchFamily="34" charset="-122"/>
                <a:cs typeface="Playfair Display" pitchFamily="34" charset="-120"/>
              </a:rPr>
              <a:t>2</a:t>
            </a:r>
            <a:endParaRPr lang="en-US" sz="2624" dirty="0"/>
          </a:p>
        </p:txBody>
      </p:sp>
      <p:sp>
        <p:nvSpPr>
          <p:cNvPr id="11" name="Text 9"/>
          <p:cNvSpPr/>
          <p:nvPr/>
        </p:nvSpPr>
        <p:spPr>
          <a:xfrm>
            <a:off x="8148399" y="3426142"/>
            <a:ext cx="2777490" cy="347186"/>
          </a:xfrm>
          <a:prstGeom prst="rect">
            <a:avLst/>
          </a:prstGeom>
          <a:noFill/>
          <a:ln/>
        </p:spPr>
        <p:txBody>
          <a:bodyPr wrap="none" rtlCol="0" anchor="t"/>
          <a:lstStyle/>
          <a:p>
            <a:pPr marL="0" indent="0">
              <a:lnSpc>
                <a:spcPts val="2734"/>
              </a:lnSpc>
              <a:buNone/>
            </a:pPr>
            <a:r>
              <a:rPr lang="en-US" sz="2187" b="1" dirty="0">
                <a:solidFill>
                  <a:srgbClr val="101014"/>
                </a:solidFill>
                <a:latin typeface="Playfair Display" pitchFamily="34" charset="0"/>
                <a:ea typeface="Playfair Display" pitchFamily="34" charset="-122"/>
                <a:cs typeface="Playfair Display" pitchFamily="34" charset="-120"/>
              </a:rPr>
              <a:t>Inventory Control</a:t>
            </a:r>
            <a:endParaRPr lang="en-US" sz="2187" dirty="0"/>
          </a:p>
        </p:txBody>
      </p:sp>
      <p:sp>
        <p:nvSpPr>
          <p:cNvPr id="12" name="Text 10"/>
          <p:cNvSpPr/>
          <p:nvPr/>
        </p:nvSpPr>
        <p:spPr>
          <a:xfrm>
            <a:off x="8148399" y="3906560"/>
            <a:ext cx="4444008" cy="666512"/>
          </a:xfrm>
          <a:prstGeom prst="rect">
            <a:avLst/>
          </a:prstGeom>
          <a:noFill/>
          <a:ln/>
        </p:spPr>
        <p:txBody>
          <a:bodyPr wrap="square" rtlCol="0" anchor="t"/>
          <a:lstStyle/>
          <a:p>
            <a:pPr marL="0" indent="0">
              <a:lnSpc>
                <a:spcPts val="2624"/>
              </a:lnSpc>
              <a:buNone/>
            </a:pPr>
            <a:r>
              <a:rPr lang="en-US" sz="1750" dirty="0">
                <a:solidFill>
                  <a:srgbClr val="39393C"/>
                </a:solidFill>
                <a:latin typeface="Open Sans" pitchFamily="34" charset="0"/>
                <a:ea typeface="Open Sans" pitchFamily="34" charset="-122"/>
                <a:cs typeface="Open Sans" pitchFamily="34" charset="-120"/>
              </a:rPr>
              <a:t>Maintain a detailed database of all books, media, and other library materials.</a:t>
            </a:r>
            <a:endParaRPr lang="en-US" sz="1750" dirty="0"/>
          </a:p>
        </p:txBody>
      </p:sp>
      <p:sp>
        <p:nvSpPr>
          <p:cNvPr id="13" name="Shape 11"/>
          <p:cNvSpPr/>
          <p:nvPr/>
        </p:nvSpPr>
        <p:spPr>
          <a:xfrm>
            <a:off x="2037993" y="5045154"/>
            <a:ext cx="499943" cy="499943"/>
          </a:xfrm>
          <a:prstGeom prst="roundRect">
            <a:avLst>
              <a:gd name="adj" fmla="val 26667"/>
            </a:avLst>
          </a:prstGeom>
          <a:solidFill>
            <a:srgbClr val="DEDEE9"/>
          </a:solidFill>
          <a:ln/>
        </p:spPr>
      </p:sp>
      <p:sp>
        <p:nvSpPr>
          <p:cNvPr id="14" name="Text 12"/>
          <p:cNvSpPr/>
          <p:nvPr/>
        </p:nvSpPr>
        <p:spPr>
          <a:xfrm>
            <a:off x="2206585" y="5128498"/>
            <a:ext cx="162639" cy="333256"/>
          </a:xfrm>
          <a:prstGeom prst="rect">
            <a:avLst/>
          </a:prstGeom>
          <a:noFill/>
          <a:ln/>
        </p:spPr>
        <p:txBody>
          <a:bodyPr wrap="none" rtlCol="0" anchor="t"/>
          <a:lstStyle/>
          <a:p>
            <a:pPr marL="0" indent="0" algn="ctr">
              <a:lnSpc>
                <a:spcPts val="2624"/>
              </a:lnSpc>
              <a:buNone/>
            </a:pPr>
            <a:r>
              <a:rPr lang="en-US" sz="2624" b="1" dirty="0">
                <a:solidFill>
                  <a:srgbClr val="101014"/>
                </a:solidFill>
                <a:latin typeface="Playfair Display" pitchFamily="34" charset="0"/>
                <a:ea typeface="Playfair Display" pitchFamily="34" charset="-122"/>
                <a:cs typeface="Playfair Display" pitchFamily="34" charset="-120"/>
              </a:rPr>
              <a:t>3</a:t>
            </a:r>
            <a:endParaRPr lang="en-US" sz="2624" dirty="0"/>
          </a:p>
        </p:txBody>
      </p:sp>
      <p:sp>
        <p:nvSpPr>
          <p:cNvPr id="15" name="Text 13"/>
          <p:cNvSpPr/>
          <p:nvPr/>
        </p:nvSpPr>
        <p:spPr>
          <a:xfrm>
            <a:off x="2760107" y="5045154"/>
            <a:ext cx="2777490" cy="347186"/>
          </a:xfrm>
          <a:prstGeom prst="rect">
            <a:avLst/>
          </a:prstGeom>
          <a:noFill/>
          <a:ln/>
        </p:spPr>
        <p:txBody>
          <a:bodyPr wrap="none" rtlCol="0" anchor="t"/>
          <a:lstStyle/>
          <a:p>
            <a:pPr marL="0" indent="0">
              <a:lnSpc>
                <a:spcPts val="2734"/>
              </a:lnSpc>
              <a:buNone/>
            </a:pPr>
            <a:r>
              <a:rPr lang="en-US" sz="2187" b="1" dirty="0">
                <a:solidFill>
                  <a:srgbClr val="101014"/>
                </a:solidFill>
                <a:latin typeface="Playfair Display" pitchFamily="34" charset="0"/>
                <a:ea typeface="Playfair Display" pitchFamily="34" charset="-122"/>
                <a:cs typeface="Playfair Display" pitchFamily="34" charset="-120"/>
              </a:rPr>
              <a:t>Circulation Tracking</a:t>
            </a:r>
            <a:endParaRPr lang="en-US" sz="2187" dirty="0"/>
          </a:p>
        </p:txBody>
      </p:sp>
      <p:sp>
        <p:nvSpPr>
          <p:cNvPr id="16" name="Text 14"/>
          <p:cNvSpPr/>
          <p:nvPr/>
        </p:nvSpPr>
        <p:spPr>
          <a:xfrm>
            <a:off x="2760107" y="5525572"/>
            <a:ext cx="4444008" cy="666512"/>
          </a:xfrm>
          <a:prstGeom prst="rect">
            <a:avLst/>
          </a:prstGeom>
          <a:noFill/>
          <a:ln/>
        </p:spPr>
        <p:txBody>
          <a:bodyPr wrap="square" rtlCol="0" anchor="t"/>
          <a:lstStyle/>
          <a:p>
            <a:pPr marL="0" indent="0">
              <a:lnSpc>
                <a:spcPts val="2624"/>
              </a:lnSpc>
              <a:buNone/>
            </a:pPr>
            <a:r>
              <a:rPr lang="en-US" sz="1750" dirty="0">
                <a:solidFill>
                  <a:srgbClr val="39393C"/>
                </a:solidFill>
                <a:latin typeface="Open Sans" pitchFamily="34" charset="0"/>
                <a:ea typeface="Open Sans" pitchFamily="34" charset="-122"/>
                <a:cs typeface="Open Sans" pitchFamily="34" charset="-120"/>
              </a:rPr>
              <a:t>Automate the check-in, check-out, and renewal processes for borrowed items.</a:t>
            </a:r>
            <a:endParaRPr lang="en-US" sz="1750" dirty="0"/>
          </a:p>
        </p:txBody>
      </p:sp>
      <p:sp>
        <p:nvSpPr>
          <p:cNvPr id="17" name="Shape 15"/>
          <p:cNvSpPr/>
          <p:nvPr/>
        </p:nvSpPr>
        <p:spPr>
          <a:xfrm>
            <a:off x="7426285" y="5045154"/>
            <a:ext cx="499943" cy="499943"/>
          </a:xfrm>
          <a:prstGeom prst="roundRect">
            <a:avLst>
              <a:gd name="adj" fmla="val 26667"/>
            </a:avLst>
          </a:prstGeom>
          <a:solidFill>
            <a:srgbClr val="DEDEE9"/>
          </a:solidFill>
          <a:ln/>
        </p:spPr>
      </p:sp>
      <p:sp>
        <p:nvSpPr>
          <p:cNvPr id="18" name="Text 16"/>
          <p:cNvSpPr/>
          <p:nvPr/>
        </p:nvSpPr>
        <p:spPr>
          <a:xfrm>
            <a:off x="7588210" y="5128498"/>
            <a:ext cx="175974" cy="333256"/>
          </a:xfrm>
          <a:prstGeom prst="rect">
            <a:avLst/>
          </a:prstGeom>
          <a:noFill/>
          <a:ln/>
        </p:spPr>
        <p:txBody>
          <a:bodyPr wrap="none" rtlCol="0" anchor="t"/>
          <a:lstStyle/>
          <a:p>
            <a:pPr marL="0" indent="0" algn="ctr">
              <a:lnSpc>
                <a:spcPts val="2624"/>
              </a:lnSpc>
              <a:buNone/>
            </a:pPr>
            <a:r>
              <a:rPr lang="en-US" sz="2624" b="1" dirty="0">
                <a:solidFill>
                  <a:srgbClr val="101014"/>
                </a:solidFill>
                <a:latin typeface="Playfair Display" pitchFamily="34" charset="0"/>
                <a:ea typeface="Playfair Display" pitchFamily="34" charset="-122"/>
                <a:cs typeface="Playfair Display" pitchFamily="34" charset="-120"/>
              </a:rPr>
              <a:t>4</a:t>
            </a:r>
            <a:endParaRPr lang="en-US" sz="2624" dirty="0"/>
          </a:p>
        </p:txBody>
      </p:sp>
      <p:sp>
        <p:nvSpPr>
          <p:cNvPr id="19" name="Text 17"/>
          <p:cNvSpPr/>
          <p:nvPr/>
        </p:nvSpPr>
        <p:spPr>
          <a:xfrm>
            <a:off x="8148399" y="5045154"/>
            <a:ext cx="3072527" cy="347186"/>
          </a:xfrm>
          <a:prstGeom prst="rect">
            <a:avLst/>
          </a:prstGeom>
          <a:noFill/>
          <a:ln/>
        </p:spPr>
        <p:txBody>
          <a:bodyPr wrap="none" rtlCol="0" anchor="t"/>
          <a:lstStyle/>
          <a:p>
            <a:pPr marL="0" indent="0">
              <a:lnSpc>
                <a:spcPts val="2734"/>
              </a:lnSpc>
              <a:buNone/>
            </a:pPr>
            <a:r>
              <a:rPr lang="en-US" sz="2187" b="1" dirty="0">
                <a:solidFill>
                  <a:srgbClr val="101014"/>
                </a:solidFill>
                <a:latin typeface="Playfair Display" pitchFamily="34" charset="0"/>
                <a:ea typeface="Playfair Display" pitchFamily="34" charset="-122"/>
                <a:cs typeface="Playfair Display" pitchFamily="34" charset="-120"/>
              </a:rPr>
              <a:t>Reporting and Analytics</a:t>
            </a:r>
            <a:endParaRPr lang="en-US" sz="2187" dirty="0"/>
          </a:p>
        </p:txBody>
      </p:sp>
      <p:sp>
        <p:nvSpPr>
          <p:cNvPr id="20" name="Text 18"/>
          <p:cNvSpPr/>
          <p:nvPr/>
        </p:nvSpPr>
        <p:spPr>
          <a:xfrm>
            <a:off x="8148399" y="5525572"/>
            <a:ext cx="4444008" cy="666512"/>
          </a:xfrm>
          <a:prstGeom prst="rect">
            <a:avLst/>
          </a:prstGeom>
          <a:noFill/>
          <a:ln/>
        </p:spPr>
        <p:txBody>
          <a:bodyPr wrap="square" rtlCol="0" anchor="t"/>
          <a:lstStyle/>
          <a:p>
            <a:pPr marL="0" indent="0">
              <a:lnSpc>
                <a:spcPts val="2624"/>
              </a:lnSpc>
              <a:buNone/>
            </a:pPr>
            <a:r>
              <a:rPr lang="en-US" sz="1750" dirty="0">
                <a:solidFill>
                  <a:srgbClr val="39393C"/>
                </a:solidFill>
                <a:latin typeface="Open Sans" pitchFamily="34" charset="0"/>
                <a:ea typeface="Open Sans" pitchFamily="34" charset="-122"/>
                <a:cs typeface="Open Sans" pitchFamily="34" charset="-120"/>
              </a:rPr>
              <a:t>Generate customized reports and insights to support data-driven decision making.</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D270AE5D-11DA-976A-BBBC-515D6DFDD0B4}"/>
              </a:ext>
            </a:extLst>
          </p:cNvPr>
          <p:cNvSpPr/>
          <p:nvPr/>
        </p:nvSpPr>
        <p:spPr>
          <a:xfrm>
            <a:off x="0" y="0"/>
            <a:ext cx="14630400" cy="8229600"/>
          </a:xfrm>
          <a:prstGeom prst="rect">
            <a:avLst/>
          </a:prstGeom>
          <a:solidFill>
            <a:srgbClr val="EBF4F3"/>
          </a:solidFill>
          <a:ln/>
        </p:spPr>
      </p:sp>
      <p:sp>
        <p:nvSpPr>
          <p:cNvPr id="3" name="Shape 1">
            <a:extLst>
              <a:ext uri="{FF2B5EF4-FFF2-40B4-BE49-F238E27FC236}">
                <a16:creationId xmlns:a16="http://schemas.microsoft.com/office/drawing/2014/main" id="{50031697-27D3-6929-A349-F5F75A20DBEB}"/>
              </a:ext>
            </a:extLst>
          </p:cNvPr>
          <p:cNvSpPr/>
          <p:nvPr/>
        </p:nvSpPr>
        <p:spPr>
          <a:xfrm>
            <a:off x="0" y="0"/>
            <a:ext cx="14630400" cy="8229600"/>
          </a:xfrm>
          <a:prstGeom prst="rect">
            <a:avLst/>
          </a:prstGeom>
          <a:solidFill>
            <a:srgbClr val="FFFFFF"/>
          </a:solidFill>
          <a:ln/>
        </p:spPr>
      </p:sp>
      <p:sp>
        <p:nvSpPr>
          <p:cNvPr id="4" name="Text 2">
            <a:extLst>
              <a:ext uri="{FF2B5EF4-FFF2-40B4-BE49-F238E27FC236}">
                <a16:creationId xmlns:a16="http://schemas.microsoft.com/office/drawing/2014/main" id="{9FF66E61-B425-DFCC-2883-21E805A4B699}"/>
              </a:ext>
            </a:extLst>
          </p:cNvPr>
          <p:cNvSpPr/>
          <p:nvPr/>
        </p:nvSpPr>
        <p:spPr>
          <a:xfrm>
            <a:off x="2037993" y="1672471"/>
            <a:ext cx="10427018"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Software Requirements Specification (SRS)</a:t>
            </a:r>
            <a:endParaRPr lang="en-US" sz="4374" dirty="0"/>
          </a:p>
        </p:txBody>
      </p:sp>
      <p:pic>
        <p:nvPicPr>
          <p:cNvPr id="5" name="Image 0" descr="preencoded.png">
            <a:extLst>
              <a:ext uri="{FF2B5EF4-FFF2-40B4-BE49-F238E27FC236}">
                <a16:creationId xmlns:a16="http://schemas.microsoft.com/office/drawing/2014/main" id="{213CEF51-F6CB-1873-640C-8A0532DE7F95}"/>
              </a:ext>
            </a:extLst>
          </p:cNvPr>
          <p:cNvPicPr>
            <a:picLocks noChangeAspect="1"/>
          </p:cNvPicPr>
          <p:nvPr/>
        </p:nvPicPr>
        <p:blipFill>
          <a:blip r:embed="rId2"/>
          <a:stretch>
            <a:fillRect/>
          </a:stretch>
        </p:blipFill>
        <p:spPr>
          <a:xfrm>
            <a:off x="2037993" y="2811185"/>
            <a:ext cx="555427" cy="555427"/>
          </a:xfrm>
          <a:prstGeom prst="rect">
            <a:avLst/>
          </a:prstGeom>
        </p:spPr>
      </p:pic>
      <p:sp>
        <p:nvSpPr>
          <p:cNvPr id="6" name="Text 3">
            <a:extLst>
              <a:ext uri="{FF2B5EF4-FFF2-40B4-BE49-F238E27FC236}">
                <a16:creationId xmlns:a16="http://schemas.microsoft.com/office/drawing/2014/main" id="{385E9CF5-D0B1-9BAF-1B04-BCFA6FA6CB91}"/>
              </a:ext>
            </a:extLst>
          </p:cNvPr>
          <p:cNvSpPr/>
          <p:nvPr/>
        </p:nvSpPr>
        <p:spPr>
          <a:xfrm>
            <a:off x="2037993" y="3588782"/>
            <a:ext cx="2799874" cy="347186"/>
          </a:xfrm>
          <a:prstGeom prst="rect">
            <a:avLst/>
          </a:prstGeom>
          <a:noFill/>
          <a:ln/>
        </p:spPr>
        <p:txBody>
          <a:bodyPr wrap="none" rtlCol="0" anchor="t"/>
          <a:lstStyle/>
          <a:p>
            <a:pPr marL="0" indent="0" algn="l">
              <a:lnSpc>
                <a:spcPts val="2734"/>
              </a:lnSpc>
              <a:buNone/>
            </a:pPr>
            <a:r>
              <a:rPr lang="en-US" sz="2187" dirty="0">
                <a:solidFill>
                  <a:srgbClr val="2C3249"/>
                </a:solidFill>
                <a:latin typeface="Kanit" pitchFamily="34" charset="0"/>
                <a:ea typeface="Kanit" pitchFamily="34" charset="-122"/>
                <a:cs typeface="Kanit" pitchFamily="34" charset="-120"/>
              </a:rPr>
              <a:t>Detailed Requirements</a:t>
            </a:r>
            <a:endParaRPr lang="en-US" sz="2187" dirty="0"/>
          </a:p>
        </p:txBody>
      </p:sp>
      <p:sp>
        <p:nvSpPr>
          <p:cNvPr id="7" name="Text 4">
            <a:extLst>
              <a:ext uri="{FF2B5EF4-FFF2-40B4-BE49-F238E27FC236}">
                <a16:creationId xmlns:a16="http://schemas.microsoft.com/office/drawing/2014/main" id="{5ACD4B77-BFEC-B8BF-DBE7-12F0E913B061}"/>
              </a:ext>
            </a:extLst>
          </p:cNvPr>
          <p:cNvSpPr/>
          <p:nvPr/>
        </p:nvSpPr>
        <p:spPr>
          <a:xfrm>
            <a:off x="2037993" y="4069199"/>
            <a:ext cx="3295888" cy="2487811"/>
          </a:xfrm>
          <a:prstGeom prst="rect">
            <a:avLst/>
          </a:prstGeom>
          <a:noFill/>
          <a:ln/>
        </p:spPr>
        <p:txBody>
          <a:bodyPr wrap="square" rtlCol="0" anchor="t"/>
          <a:lstStyle/>
          <a:p>
            <a:pPr marL="0" indent="0" algn="l">
              <a:lnSpc>
                <a:spcPts val="2799"/>
              </a:lnSpc>
              <a:buNone/>
            </a:pPr>
            <a:r>
              <a:rPr lang="en-US" sz="1750" dirty="0">
                <a:solidFill>
                  <a:srgbClr val="2C3249"/>
                </a:solidFill>
                <a:latin typeface="Martel Sans" pitchFamily="34" charset="0"/>
                <a:ea typeface="Martel Sans" pitchFamily="34" charset="-122"/>
                <a:cs typeface="Martel Sans" pitchFamily="34" charset="-120"/>
              </a:rPr>
              <a:t>The SRS will include a comprehensive list of functional and non-functional requirements for the library management system, covering all key features and user needs.</a:t>
            </a:r>
            <a:endParaRPr lang="en-US" sz="1750" dirty="0"/>
          </a:p>
        </p:txBody>
      </p:sp>
      <p:pic>
        <p:nvPicPr>
          <p:cNvPr id="8" name="Image 1" descr="preencoded.png">
            <a:extLst>
              <a:ext uri="{FF2B5EF4-FFF2-40B4-BE49-F238E27FC236}">
                <a16:creationId xmlns:a16="http://schemas.microsoft.com/office/drawing/2014/main" id="{573A7712-D1D0-AA6C-5D9C-07DB75B77C47}"/>
              </a:ext>
            </a:extLst>
          </p:cNvPr>
          <p:cNvPicPr>
            <a:picLocks noChangeAspect="1"/>
          </p:cNvPicPr>
          <p:nvPr/>
        </p:nvPicPr>
        <p:blipFill>
          <a:blip r:embed="rId3"/>
          <a:stretch>
            <a:fillRect/>
          </a:stretch>
        </p:blipFill>
        <p:spPr>
          <a:xfrm>
            <a:off x="5667137" y="2811185"/>
            <a:ext cx="555427" cy="555427"/>
          </a:xfrm>
          <a:prstGeom prst="rect">
            <a:avLst/>
          </a:prstGeom>
        </p:spPr>
      </p:pic>
      <p:sp>
        <p:nvSpPr>
          <p:cNvPr id="9" name="Text 5">
            <a:extLst>
              <a:ext uri="{FF2B5EF4-FFF2-40B4-BE49-F238E27FC236}">
                <a16:creationId xmlns:a16="http://schemas.microsoft.com/office/drawing/2014/main" id="{3AA377FE-4334-5762-B09D-E077813FE408}"/>
              </a:ext>
            </a:extLst>
          </p:cNvPr>
          <p:cNvSpPr/>
          <p:nvPr/>
        </p:nvSpPr>
        <p:spPr>
          <a:xfrm>
            <a:off x="5667137" y="3588782"/>
            <a:ext cx="2777490" cy="347186"/>
          </a:xfrm>
          <a:prstGeom prst="rect">
            <a:avLst/>
          </a:prstGeom>
          <a:noFill/>
          <a:ln/>
        </p:spPr>
        <p:txBody>
          <a:bodyPr wrap="none" rtlCol="0" anchor="t"/>
          <a:lstStyle/>
          <a:p>
            <a:pPr marL="0" indent="0" algn="l">
              <a:lnSpc>
                <a:spcPts val="2734"/>
              </a:lnSpc>
              <a:buNone/>
            </a:pPr>
            <a:r>
              <a:rPr lang="en-US" sz="2187" dirty="0">
                <a:solidFill>
                  <a:srgbClr val="2C3249"/>
                </a:solidFill>
                <a:latin typeface="Kanit" pitchFamily="34" charset="0"/>
                <a:ea typeface="Kanit" pitchFamily="34" charset="-122"/>
                <a:cs typeface="Kanit" pitchFamily="34" charset="-120"/>
              </a:rPr>
              <a:t>Thorough Analysis</a:t>
            </a:r>
            <a:endParaRPr lang="en-US" sz="2187" dirty="0"/>
          </a:p>
        </p:txBody>
      </p:sp>
      <p:sp>
        <p:nvSpPr>
          <p:cNvPr id="10" name="Text 6">
            <a:extLst>
              <a:ext uri="{FF2B5EF4-FFF2-40B4-BE49-F238E27FC236}">
                <a16:creationId xmlns:a16="http://schemas.microsoft.com/office/drawing/2014/main" id="{B4C3E7AC-280D-6041-9645-C450E974F059}"/>
              </a:ext>
            </a:extLst>
          </p:cNvPr>
          <p:cNvSpPr/>
          <p:nvPr/>
        </p:nvSpPr>
        <p:spPr>
          <a:xfrm>
            <a:off x="5667137" y="4069199"/>
            <a:ext cx="3296007" cy="1777008"/>
          </a:xfrm>
          <a:prstGeom prst="rect">
            <a:avLst/>
          </a:prstGeom>
          <a:noFill/>
          <a:ln/>
        </p:spPr>
        <p:txBody>
          <a:bodyPr wrap="square" rtlCol="0" anchor="t"/>
          <a:lstStyle/>
          <a:p>
            <a:pPr marL="0" indent="0" algn="l">
              <a:lnSpc>
                <a:spcPts val="2799"/>
              </a:lnSpc>
              <a:buNone/>
            </a:pPr>
            <a:r>
              <a:rPr lang="en-US" sz="1750" dirty="0">
                <a:solidFill>
                  <a:srgbClr val="2C3249"/>
                </a:solidFill>
                <a:latin typeface="Martel Sans" pitchFamily="34" charset="0"/>
                <a:ea typeface="Martel Sans" pitchFamily="34" charset="-122"/>
                <a:cs typeface="Martel Sans" pitchFamily="34" charset="-120"/>
              </a:rPr>
              <a:t>The SRS will involve in-depth analysis of the system's scope, constraints, and assumptions to ensure a robust and well-planned solution.</a:t>
            </a:r>
            <a:endParaRPr lang="en-US" sz="1750" dirty="0"/>
          </a:p>
        </p:txBody>
      </p:sp>
      <p:pic>
        <p:nvPicPr>
          <p:cNvPr id="11" name="Image 2" descr="preencoded.png">
            <a:extLst>
              <a:ext uri="{FF2B5EF4-FFF2-40B4-BE49-F238E27FC236}">
                <a16:creationId xmlns:a16="http://schemas.microsoft.com/office/drawing/2014/main" id="{5C213246-9D2D-4CF9-1AB8-8B44D8320576}"/>
              </a:ext>
            </a:extLst>
          </p:cNvPr>
          <p:cNvPicPr>
            <a:picLocks noChangeAspect="1"/>
          </p:cNvPicPr>
          <p:nvPr/>
        </p:nvPicPr>
        <p:blipFill>
          <a:blip r:embed="rId4"/>
          <a:stretch>
            <a:fillRect/>
          </a:stretch>
        </p:blipFill>
        <p:spPr>
          <a:xfrm>
            <a:off x="9296400" y="2811185"/>
            <a:ext cx="555427" cy="555427"/>
          </a:xfrm>
          <a:prstGeom prst="rect">
            <a:avLst/>
          </a:prstGeom>
        </p:spPr>
      </p:pic>
      <p:sp>
        <p:nvSpPr>
          <p:cNvPr id="12" name="Text 7">
            <a:extLst>
              <a:ext uri="{FF2B5EF4-FFF2-40B4-BE49-F238E27FC236}">
                <a16:creationId xmlns:a16="http://schemas.microsoft.com/office/drawing/2014/main" id="{7B2C8EB2-8CB2-752E-BF80-1E7EEFCE6053}"/>
              </a:ext>
            </a:extLst>
          </p:cNvPr>
          <p:cNvSpPr/>
          <p:nvPr/>
        </p:nvSpPr>
        <p:spPr>
          <a:xfrm>
            <a:off x="9296400" y="3588782"/>
            <a:ext cx="2777490" cy="347186"/>
          </a:xfrm>
          <a:prstGeom prst="rect">
            <a:avLst/>
          </a:prstGeom>
          <a:noFill/>
          <a:ln/>
        </p:spPr>
        <p:txBody>
          <a:bodyPr wrap="none" rtlCol="0" anchor="t"/>
          <a:lstStyle/>
          <a:p>
            <a:pPr marL="0" indent="0" algn="l">
              <a:lnSpc>
                <a:spcPts val="2734"/>
              </a:lnSpc>
              <a:buNone/>
            </a:pPr>
            <a:r>
              <a:rPr lang="en-US" sz="2187" dirty="0">
                <a:solidFill>
                  <a:srgbClr val="2C3249"/>
                </a:solidFill>
                <a:latin typeface="Kanit" pitchFamily="34" charset="0"/>
                <a:ea typeface="Kanit" pitchFamily="34" charset="-122"/>
                <a:cs typeface="Kanit" pitchFamily="34" charset="-120"/>
              </a:rPr>
              <a:t>Clear Specification</a:t>
            </a:r>
            <a:endParaRPr lang="en-US" sz="2187" dirty="0"/>
          </a:p>
        </p:txBody>
      </p:sp>
      <p:sp>
        <p:nvSpPr>
          <p:cNvPr id="13" name="Text 8">
            <a:extLst>
              <a:ext uri="{FF2B5EF4-FFF2-40B4-BE49-F238E27FC236}">
                <a16:creationId xmlns:a16="http://schemas.microsoft.com/office/drawing/2014/main" id="{DF46048A-1FC8-7186-9D09-957241B7A74E}"/>
              </a:ext>
            </a:extLst>
          </p:cNvPr>
          <p:cNvSpPr/>
          <p:nvPr/>
        </p:nvSpPr>
        <p:spPr>
          <a:xfrm>
            <a:off x="9296400" y="4069199"/>
            <a:ext cx="3296007" cy="2132409"/>
          </a:xfrm>
          <a:prstGeom prst="rect">
            <a:avLst/>
          </a:prstGeom>
          <a:noFill/>
          <a:ln/>
        </p:spPr>
        <p:txBody>
          <a:bodyPr wrap="square" rtlCol="0" anchor="t"/>
          <a:lstStyle/>
          <a:p>
            <a:pPr marL="0" indent="0" algn="l">
              <a:lnSpc>
                <a:spcPts val="2799"/>
              </a:lnSpc>
              <a:buNone/>
            </a:pPr>
            <a:r>
              <a:rPr lang="en-US" sz="1750" dirty="0">
                <a:solidFill>
                  <a:srgbClr val="2C3249"/>
                </a:solidFill>
                <a:latin typeface="Martel Sans" pitchFamily="34" charset="0"/>
                <a:ea typeface="Martel Sans" pitchFamily="34" charset="-122"/>
                <a:cs typeface="Martel Sans" pitchFamily="34" charset="-120"/>
              </a:rPr>
              <a:t>The SRS will provide a clear and unambiguous specification of the system's behavior, interfaces, and performance, serving as a blueprint for development.</a:t>
            </a:r>
            <a:endParaRPr lang="en-US" sz="1750" dirty="0"/>
          </a:p>
        </p:txBody>
      </p:sp>
    </p:spTree>
    <p:extLst>
      <p:ext uri="{BB962C8B-B14F-4D97-AF65-F5344CB8AC3E}">
        <p14:creationId xmlns:p14="http://schemas.microsoft.com/office/powerpoint/2010/main" val="26935473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35C75543-A72B-C5D7-AC7C-934705307ADE}"/>
              </a:ext>
            </a:extLst>
          </p:cNvPr>
          <p:cNvSpPr/>
          <p:nvPr/>
        </p:nvSpPr>
        <p:spPr>
          <a:xfrm>
            <a:off x="0" y="0"/>
            <a:ext cx="14630400" cy="8229600"/>
          </a:xfrm>
          <a:prstGeom prst="rect">
            <a:avLst/>
          </a:prstGeom>
          <a:solidFill>
            <a:srgbClr val="EBF4F3"/>
          </a:solidFill>
          <a:ln/>
        </p:spPr>
      </p:sp>
      <p:sp>
        <p:nvSpPr>
          <p:cNvPr id="3" name="Shape 1">
            <a:extLst>
              <a:ext uri="{FF2B5EF4-FFF2-40B4-BE49-F238E27FC236}">
                <a16:creationId xmlns:a16="http://schemas.microsoft.com/office/drawing/2014/main" id="{79D22066-82D5-90E9-2AFE-512441F66ED7}"/>
              </a:ext>
            </a:extLst>
          </p:cNvPr>
          <p:cNvSpPr/>
          <p:nvPr/>
        </p:nvSpPr>
        <p:spPr>
          <a:xfrm>
            <a:off x="0" y="0"/>
            <a:ext cx="14630400" cy="8229600"/>
          </a:xfrm>
          <a:prstGeom prst="rect">
            <a:avLst/>
          </a:prstGeom>
          <a:solidFill>
            <a:srgbClr val="FFFFFF"/>
          </a:solidFill>
          <a:ln/>
        </p:spPr>
        <p:txBody>
          <a:bodyPr/>
          <a:lstStyle/>
          <a:p>
            <a:endParaRPr lang="en-IN" dirty="0"/>
          </a:p>
        </p:txBody>
      </p:sp>
      <p:sp>
        <p:nvSpPr>
          <p:cNvPr id="4" name="Text 2">
            <a:extLst>
              <a:ext uri="{FF2B5EF4-FFF2-40B4-BE49-F238E27FC236}">
                <a16:creationId xmlns:a16="http://schemas.microsoft.com/office/drawing/2014/main" id="{B201A2B3-EBB0-9C7F-FFCD-C6A52F3B4004}"/>
              </a:ext>
            </a:extLst>
          </p:cNvPr>
          <p:cNvSpPr/>
          <p:nvPr/>
        </p:nvSpPr>
        <p:spPr>
          <a:xfrm>
            <a:off x="960121" y="1160859"/>
            <a:ext cx="7129819"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Data Flow Diagram (DFD)</a:t>
            </a:r>
            <a:endParaRPr lang="en-US" sz="4374" dirty="0"/>
          </a:p>
        </p:txBody>
      </p:sp>
      <p:sp>
        <p:nvSpPr>
          <p:cNvPr id="5" name="Text 3">
            <a:extLst>
              <a:ext uri="{FF2B5EF4-FFF2-40B4-BE49-F238E27FC236}">
                <a16:creationId xmlns:a16="http://schemas.microsoft.com/office/drawing/2014/main" id="{AB5A9D1E-5DCB-BA0D-7357-2356B51240AE}"/>
              </a:ext>
            </a:extLst>
          </p:cNvPr>
          <p:cNvSpPr/>
          <p:nvPr/>
        </p:nvSpPr>
        <p:spPr>
          <a:xfrm>
            <a:off x="960121" y="2388394"/>
            <a:ext cx="5006221" cy="4286726"/>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The Data Flow Diagram (DFD) provides a visual representation of the flow of information within a library management system. It depicts the various processes, data stores, and entities involved in the system, allowing for a clear understanding of how data moves and is transformed throughout the application.</a:t>
            </a:r>
            <a:endParaRPr lang="en-US" sz="1750" dirty="0"/>
          </a:p>
        </p:txBody>
      </p:sp>
      <p:sp>
        <p:nvSpPr>
          <p:cNvPr id="6" name="Text 4">
            <a:extLst>
              <a:ext uri="{FF2B5EF4-FFF2-40B4-BE49-F238E27FC236}">
                <a16:creationId xmlns:a16="http://schemas.microsoft.com/office/drawing/2014/main" id="{CF63FB48-60AD-5DCA-7E00-5C7C86633245}"/>
              </a:ext>
            </a:extLst>
          </p:cNvPr>
          <p:cNvSpPr/>
          <p:nvPr/>
        </p:nvSpPr>
        <p:spPr>
          <a:xfrm>
            <a:off x="1085851" y="5076111"/>
            <a:ext cx="4766309" cy="1421606"/>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The DFD helps identify the inputs, outputs, and storage requirements of the system, facilitating the design and implementation of efficient data management processes.</a:t>
            </a:r>
            <a:endParaRPr lang="en-US" sz="1750" dirty="0"/>
          </a:p>
        </p:txBody>
      </p:sp>
      <p:pic>
        <p:nvPicPr>
          <p:cNvPr id="9" name="Picture 8">
            <a:extLst>
              <a:ext uri="{FF2B5EF4-FFF2-40B4-BE49-F238E27FC236}">
                <a16:creationId xmlns:a16="http://schemas.microsoft.com/office/drawing/2014/main" id="{892303E3-1B90-EE78-B58A-DA7F44B9B209}"/>
              </a:ext>
            </a:extLst>
          </p:cNvPr>
          <p:cNvPicPr>
            <a:picLocks noChangeAspect="1"/>
          </p:cNvPicPr>
          <p:nvPr/>
        </p:nvPicPr>
        <p:blipFill>
          <a:blip r:embed="rId2"/>
          <a:stretch>
            <a:fillRect/>
          </a:stretch>
        </p:blipFill>
        <p:spPr>
          <a:xfrm>
            <a:off x="5852160" y="1855232"/>
            <a:ext cx="8336470" cy="5585698"/>
          </a:xfrm>
          <a:prstGeom prst="rect">
            <a:avLst/>
          </a:prstGeom>
        </p:spPr>
      </p:pic>
    </p:spTree>
    <p:extLst>
      <p:ext uri="{BB962C8B-B14F-4D97-AF65-F5344CB8AC3E}">
        <p14:creationId xmlns:p14="http://schemas.microsoft.com/office/powerpoint/2010/main" val="34251654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a:extLst>
              <a:ext uri="{FF2B5EF4-FFF2-40B4-BE49-F238E27FC236}">
                <a16:creationId xmlns:a16="http://schemas.microsoft.com/office/drawing/2014/main" id="{C263ADEE-A86A-CCF0-8E9E-0B03C83A99EA}"/>
              </a:ext>
            </a:extLst>
          </p:cNvPr>
          <p:cNvSpPr/>
          <p:nvPr/>
        </p:nvSpPr>
        <p:spPr>
          <a:xfrm>
            <a:off x="0" y="0"/>
            <a:ext cx="14630400" cy="8229600"/>
          </a:xfrm>
          <a:prstGeom prst="rect">
            <a:avLst/>
          </a:prstGeom>
          <a:solidFill>
            <a:srgbClr val="EBF4F3"/>
          </a:solidFill>
          <a:ln/>
        </p:spPr>
      </p:sp>
      <p:sp>
        <p:nvSpPr>
          <p:cNvPr id="3" name="Shape 1">
            <a:extLst>
              <a:ext uri="{FF2B5EF4-FFF2-40B4-BE49-F238E27FC236}">
                <a16:creationId xmlns:a16="http://schemas.microsoft.com/office/drawing/2014/main" id="{8D5B2166-4730-C6CF-D878-3E5C7D124495}"/>
              </a:ext>
            </a:extLst>
          </p:cNvPr>
          <p:cNvSpPr/>
          <p:nvPr/>
        </p:nvSpPr>
        <p:spPr>
          <a:xfrm>
            <a:off x="0" y="0"/>
            <a:ext cx="14630400" cy="8232100"/>
          </a:xfrm>
          <a:prstGeom prst="rect">
            <a:avLst/>
          </a:prstGeom>
          <a:solidFill>
            <a:srgbClr val="FFFFFF"/>
          </a:solidFill>
          <a:ln/>
        </p:spPr>
      </p:sp>
      <p:sp>
        <p:nvSpPr>
          <p:cNvPr id="4" name="Text 2">
            <a:extLst>
              <a:ext uri="{FF2B5EF4-FFF2-40B4-BE49-F238E27FC236}">
                <a16:creationId xmlns:a16="http://schemas.microsoft.com/office/drawing/2014/main" id="{AD9D1A47-17E1-4140-5018-78F936ABFD3F}"/>
              </a:ext>
            </a:extLst>
          </p:cNvPr>
          <p:cNvSpPr/>
          <p:nvPr/>
        </p:nvSpPr>
        <p:spPr>
          <a:xfrm>
            <a:off x="2573536" y="548997"/>
            <a:ext cx="4991100" cy="623887"/>
          </a:xfrm>
          <a:prstGeom prst="rect">
            <a:avLst/>
          </a:prstGeom>
          <a:noFill/>
          <a:ln/>
        </p:spPr>
        <p:txBody>
          <a:bodyPr wrap="none" rtlCol="0" anchor="t"/>
          <a:lstStyle/>
          <a:p>
            <a:pPr marL="0" indent="0">
              <a:lnSpc>
                <a:spcPts val="4913"/>
              </a:lnSpc>
              <a:buNone/>
            </a:pPr>
            <a:r>
              <a:rPr lang="en-US" sz="3930" dirty="0">
                <a:solidFill>
                  <a:srgbClr val="272D45"/>
                </a:solidFill>
                <a:latin typeface="Kanit" pitchFamily="34" charset="0"/>
                <a:ea typeface="Kanit" pitchFamily="34" charset="-122"/>
                <a:cs typeface="Kanit" pitchFamily="34" charset="-120"/>
              </a:rPr>
              <a:t>Process Logic</a:t>
            </a:r>
            <a:endParaRPr lang="en-US" sz="3930" dirty="0"/>
          </a:p>
        </p:txBody>
      </p:sp>
      <p:sp>
        <p:nvSpPr>
          <p:cNvPr id="5" name="Shape 3">
            <a:extLst>
              <a:ext uri="{FF2B5EF4-FFF2-40B4-BE49-F238E27FC236}">
                <a16:creationId xmlns:a16="http://schemas.microsoft.com/office/drawing/2014/main" id="{76C42FFA-9256-8A08-1C84-9A4EE30CF534}"/>
              </a:ext>
            </a:extLst>
          </p:cNvPr>
          <p:cNvSpPr/>
          <p:nvPr/>
        </p:nvSpPr>
        <p:spPr>
          <a:xfrm>
            <a:off x="2573536" y="1572101"/>
            <a:ext cx="1580436" cy="1150263"/>
          </a:xfrm>
          <a:prstGeom prst="roundRect">
            <a:avLst>
              <a:gd name="adj" fmla="val 7810"/>
            </a:avLst>
          </a:prstGeom>
          <a:solidFill>
            <a:srgbClr val="DFECE9"/>
          </a:solidFill>
          <a:ln w="7620">
            <a:solidFill>
              <a:srgbClr val="C5D2CF"/>
            </a:solidFill>
            <a:prstDash val="solid"/>
          </a:ln>
        </p:spPr>
      </p:sp>
      <p:sp>
        <p:nvSpPr>
          <p:cNvPr id="6" name="Text 4">
            <a:extLst>
              <a:ext uri="{FF2B5EF4-FFF2-40B4-BE49-F238E27FC236}">
                <a16:creationId xmlns:a16="http://schemas.microsoft.com/office/drawing/2014/main" id="{C148ED2C-F46D-947D-CB03-EE9CDF209961}"/>
              </a:ext>
            </a:extLst>
          </p:cNvPr>
          <p:cNvSpPr/>
          <p:nvPr/>
        </p:nvSpPr>
        <p:spPr>
          <a:xfrm>
            <a:off x="2780705" y="1947624"/>
            <a:ext cx="75962" cy="399217"/>
          </a:xfrm>
          <a:prstGeom prst="rect">
            <a:avLst/>
          </a:prstGeom>
          <a:noFill/>
          <a:ln/>
        </p:spPr>
        <p:txBody>
          <a:bodyPr wrap="none" rtlCol="0" anchor="t"/>
          <a:lstStyle/>
          <a:p>
            <a:pPr marL="0" indent="0" algn="ctr">
              <a:lnSpc>
                <a:spcPts val="3144"/>
              </a:lnSpc>
              <a:buNone/>
            </a:pPr>
            <a:r>
              <a:rPr lang="en-US" sz="1965" dirty="0">
                <a:solidFill>
                  <a:srgbClr val="2C3249"/>
                </a:solidFill>
                <a:latin typeface="Kanit" pitchFamily="34" charset="0"/>
                <a:ea typeface="Kanit" pitchFamily="34" charset="-122"/>
                <a:cs typeface="Kanit" pitchFamily="34" charset="-120"/>
              </a:rPr>
              <a:t>1</a:t>
            </a:r>
            <a:endParaRPr lang="en-US" sz="1965" dirty="0"/>
          </a:p>
        </p:txBody>
      </p:sp>
      <p:sp>
        <p:nvSpPr>
          <p:cNvPr id="7" name="Text 5">
            <a:extLst>
              <a:ext uri="{FF2B5EF4-FFF2-40B4-BE49-F238E27FC236}">
                <a16:creationId xmlns:a16="http://schemas.microsoft.com/office/drawing/2014/main" id="{50AE2980-4569-BEEA-6E50-F1E3E48DD6C5}"/>
              </a:ext>
            </a:extLst>
          </p:cNvPr>
          <p:cNvSpPr/>
          <p:nvPr/>
        </p:nvSpPr>
        <p:spPr>
          <a:xfrm>
            <a:off x="4353520" y="1771650"/>
            <a:ext cx="2495550" cy="311944"/>
          </a:xfrm>
          <a:prstGeom prst="rect">
            <a:avLst/>
          </a:prstGeom>
          <a:noFill/>
          <a:ln/>
        </p:spPr>
        <p:txBody>
          <a:bodyPr wrap="none" rtlCol="0" anchor="t"/>
          <a:lstStyle/>
          <a:p>
            <a:pPr marL="0" indent="0" algn="l">
              <a:lnSpc>
                <a:spcPts val="2456"/>
              </a:lnSpc>
              <a:buNone/>
            </a:pPr>
            <a:r>
              <a:rPr lang="en-US" sz="1965" dirty="0">
                <a:solidFill>
                  <a:srgbClr val="2C3249"/>
                </a:solidFill>
                <a:latin typeface="Kanit" pitchFamily="34" charset="0"/>
                <a:ea typeface="Kanit" pitchFamily="34" charset="-122"/>
                <a:cs typeface="Kanit" pitchFamily="34" charset="-120"/>
              </a:rPr>
              <a:t>User Inputs</a:t>
            </a:r>
            <a:endParaRPr lang="en-US" sz="1965" dirty="0"/>
          </a:p>
        </p:txBody>
      </p:sp>
      <p:sp>
        <p:nvSpPr>
          <p:cNvPr id="8" name="Text 6">
            <a:extLst>
              <a:ext uri="{FF2B5EF4-FFF2-40B4-BE49-F238E27FC236}">
                <a16:creationId xmlns:a16="http://schemas.microsoft.com/office/drawing/2014/main" id="{4CB443F7-2792-D45A-B52D-84A293032809}"/>
              </a:ext>
            </a:extLst>
          </p:cNvPr>
          <p:cNvSpPr/>
          <p:nvPr/>
        </p:nvSpPr>
        <p:spPr>
          <a:xfrm>
            <a:off x="4353520" y="2203371"/>
            <a:ext cx="4171831" cy="319445"/>
          </a:xfrm>
          <a:prstGeom prst="rect">
            <a:avLst/>
          </a:prstGeom>
          <a:noFill/>
          <a:ln/>
        </p:spPr>
        <p:txBody>
          <a:bodyPr wrap="none" rtlCol="0" anchor="t"/>
          <a:lstStyle/>
          <a:p>
            <a:pPr marL="0" indent="0" algn="l">
              <a:lnSpc>
                <a:spcPts val="2515"/>
              </a:lnSpc>
              <a:buNone/>
            </a:pPr>
            <a:r>
              <a:rPr lang="en-US" sz="1572" dirty="0">
                <a:solidFill>
                  <a:srgbClr val="2C3249"/>
                </a:solidFill>
                <a:latin typeface="Martel Sans" pitchFamily="34" charset="0"/>
                <a:ea typeface="Martel Sans" pitchFamily="34" charset="-122"/>
                <a:cs typeface="Martel Sans" pitchFamily="34" charset="-120"/>
              </a:rPr>
              <a:t>Users can search, borrow, and return books.</a:t>
            </a:r>
            <a:endParaRPr lang="en-US" sz="1572" dirty="0"/>
          </a:p>
        </p:txBody>
      </p:sp>
      <p:sp>
        <p:nvSpPr>
          <p:cNvPr id="9" name="Shape 7">
            <a:extLst>
              <a:ext uri="{FF2B5EF4-FFF2-40B4-BE49-F238E27FC236}">
                <a16:creationId xmlns:a16="http://schemas.microsoft.com/office/drawing/2014/main" id="{680A0A13-6763-6961-FCE6-277139E380D9}"/>
              </a:ext>
            </a:extLst>
          </p:cNvPr>
          <p:cNvSpPr/>
          <p:nvPr/>
        </p:nvSpPr>
        <p:spPr>
          <a:xfrm>
            <a:off x="4253746" y="2700070"/>
            <a:ext cx="7703225" cy="19943"/>
          </a:xfrm>
          <a:prstGeom prst="roundRect">
            <a:avLst>
              <a:gd name="adj" fmla="val 450488"/>
            </a:avLst>
          </a:prstGeom>
          <a:solidFill>
            <a:srgbClr val="C5D2CF"/>
          </a:solidFill>
          <a:ln/>
        </p:spPr>
      </p:sp>
      <p:sp>
        <p:nvSpPr>
          <p:cNvPr id="10" name="Shape 8">
            <a:extLst>
              <a:ext uri="{FF2B5EF4-FFF2-40B4-BE49-F238E27FC236}">
                <a16:creationId xmlns:a16="http://schemas.microsoft.com/office/drawing/2014/main" id="{3514A571-2E66-7858-EF2A-66D96EFACA07}"/>
              </a:ext>
            </a:extLst>
          </p:cNvPr>
          <p:cNvSpPr/>
          <p:nvPr/>
        </p:nvSpPr>
        <p:spPr>
          <a:xfrm>
            <a:off x="2573536" y="2822138"/>
            <a:ext cx="3160990" cy="1469708"/>
          </a:xfrm>
          <a:prstGeom prst="roundRect">
            <a:avLst>
              <a:gd name="adj" fmla="val 6113"/>
            </a:avLst>
          </a:prstGeom>
          <a:solidFill>
            <a:srgbClr val="DFECE9"/>
          </a:solidFill>
          <a:ln w="7620">
            <a:solidFill>
              <a:srgbClr val="C5D2CF"/>
            </a:solidFill>
            <a:prstDash val="solid"/>
          </a:ln>
        </p:spPr>
      </p:sp>
      <p:sp>
        <p:nvSpPr>
          <p:cNvPr id="11" name="Text 9">
            <a:extLst>
              <a:ext uri="{FF2B5EF4-FFF2-40B4-BE49-F238E27FC236}">
                <a16:creationId xmlns:a16="http://schemas.microsoft.com/office/drawing/2014/main" id="{B8F23B41-E364-2AC4-329C-8EC40F776A83}"/>
              </a:ext>
            </a:extLst>
          </p:cNvPr>
          <p:cNvSpPr/>
          <p:nvPr/>
        </p:nvSpPr>
        <p:spPr>
          <a:xfrm>
            <a:off x="2780705" y="3357324"/>
            <a:ext cx="126325" cy="399217"/>
          </a:xfrm>
          <a:prstGeom prst="rect">
            <a:avLst/>
          </a:prstGeom>
          <a:noFill/>
          <a:ln/>
        </p:spPr>
        <p:txBody>
          <a:bodyPr wrap="none" rtlCol="0" anchor="t"/>
          <a:lstStyle/>
          <a:p>
            <a:pPr marL="0" indent="0" algn="ctr">
              <a:lnSpc>
                <a:spcPts val="3144"/>
              </a:lnSpc>
              <a:buNone/>
            </a:pPr>
            <a:r>
              <a:rPr lang="en-US" sz="1965" dirty="0">
                <a:solidFill>
                  <a:srgbClr val="2C3249"/>
                </a:solidFill>
                <a:latin typeface="Kanit" pitchFamily="34" charset="0"/>
                <a:ea typeface="Kanit" pitchFamily="34" charset="-122"/>
                <a:cs typeface="Kanit" pitchFamily="34" charset="-120"/>
              </a:rPr>
              <a:t>2</a:t>
            </a:r>
            <a:endParaRPr lang="en-US" sz="1965" dirty="0"/>
          </a:p>
        </p:txBody>
      </p:sp>
      <p:sp>
        <p:nvSpPr>
          <p:cNvPr id="12" name="Text 10">
            <a:extLst>
              <a:ext uri="{FF2B5EF4-FFF2-40B4-BE49-F238E27FC236}">
                <a16:creationId xmlns:a16="http://schemas.microsoft.com/office/drawing/2014/main" id="{71F74137-16B1-2216-9BA6-D74D641DE10B}"/>
              </a:ext>
            </a:extLst>
          </p:cNvPr>
          <p:cNvSpPr/>
          <p:nvPr/>
        </p:nvSpPr>
        <p:spPr>
          <a:xfrm>
            <a:off x="5934075" y="3021687"/>
            <a:ext cx="2495550" cy="311944"/>
          </a:xfrm>
          <a:prstGeom prst="rect">
            <a:avLst/>
          </a:prstGeom>
          <a:noFill/>
          <a:ln/>
        </p:spPr>
        <p:txBody>
          <a:bodyPr wrap="none" rtlCol="0" anchor="t"/>
          <a:lstStyle/>
          <a:p>
            <a:pPr marL="0" indent="0" algn="l">
              <a:lnSpc>
                <a:spcPts val="2456"/>
              </a:lnSpc>
              <a:buNone/>
            </a:pPr>
            <a:r>
              <a:rPr lang="en-US" sz="1965" dirty="0">
                <a:solidFill>
                  <a:srgbClr val="2C3249"/>
                </a:solidFill>
                <a:latin typeface="Kanit" pitchFamily="34" charset="0"/>
                <a:ea typeface="Kanit" pitchFamily="34" charset="-122"/>
                <a:cs typeface="Kanit" pitchFamily="34" charset="-120"/>
              </a:rPr>
              <a:t>Book Management</a:t>
            </a:r>
            <a:endParaRPr lang="en-US" sz="1965" dirty="0"/>
          </a:p>
        </p:txBody>
      </p:sp>
      <p:sp>
        <p:nvSpPr>
          <p:cNvPr id="13" name="Text 11">
            <a:extLst>
              <a:ext uri="{FF2B5EF4-FFF2-40B4-BE49-F238E27FC236}">
                <a16:creationId xmlns:a16="http://schemas.microsoft.com/office/drawing/2014/main" id="{02343F21-A575-57C4-E423-D5CCBFA46737}"/>
              </a:ext>
            </a:extLst>
          </p:cNvPr>
          <p:cNvSpPr/>
          <p:nvPr/>
        </p:nvSpPr>
        <p:spPr>
          <a:xfrm>
            <a:off x="5934075" y="3453408"/>
            <a:ext cx="5923121" cy="638889"/>
          </a:xfrm>
          <a:prstGeom prst="rect">
            <a:avLst/>
          </a:prstGeom>
          <a:noFill/>
          <a:ln/>
        </p:spPr>
        <p:txBody>
          <a:bodyPr wrap="square" rtlCol="0" anchor="t"/>
          <a:lstStyle/>
          <a:p>
            <a:pPr marL="0" indent="0" algn="l">
              <a:lnSpc>
                <a:spcPts val="2515"/>
              </a:lnSpc>
              <a:buNone/>
            </a:pPr>
            <a:r>
              <a:rPr lang="en-US" sz="1572" dirty="0">
                <a:solidFill>
                  <a:srgbClr val="2C3249"/>
                </a:solidFill>
                <a:latin typeface="Martel Sans" pitchFamily="34" charset="0"/>
                <a:ea typeface="Martel Sans" pitchFamily="34" charset="-122"/>
                <a:cs typeface="Martel Sans" pitchFamily="34" charset="-120"/>
              </a:rPr>
              <a:t>Librarians can add, update, and remove books from the system.</a:t>
            </a:r>
            <a:endParaRPr lang="en-US" sz="1572" dirty="0"/>
          </a:p>
        </p:txBody>
      </p:sp>
      <p:sp>
        <p:nvSpPr>
          <p:cNvPr id="14" name="Shape 12">
            <a:extLst>
              <a:ext uri="{FF2B5EF4-FFF2-40B4-BE49-F238E27FC236}">
                <a16:creationId xmlns:a16="http://schemas.microsoft.com/office/drawing/2014/main" id="{51191268-A7C9-1141-52A0-7A087204D6B1}"/>
              </a:ext>
            </a:extLst>
          </p:cNvPr>
          <p:cNvSpPr/>
          <p:nvPr/>
        </p:nvSpPr>
        <p:spPr>
          <a:xfrm>
            <a:off x="5834301" y="4269551"/>
            <a:ext cx="6122670" cy="19943"/>
          </a:xfrm>
          <a:prstGeom prst="roundRect">
            <a:avLst>
              <a:gd name="adj" fmla="val 450488"/>
            </a:avLst>
          </a:prstGeom>
          <a:solidFill>
            <a:srgbClr val="C5D2CF"/>
          </a:solidFill>
          <a:ln/>
        </p:spPr>
      </p:sp>
      <p:sp>
        <p:nvSpPr>
          <p:cNvPr id="15" name="Shape 13">
            <a:extLst>
              <a:ext uri="{FF2B5EF4-FFF2-40B4-BE49-F238E27FC236}">
                <a16:creationId xmlns:a16="http://schemas.microsoft.com/office/drawing/2014/main" id="{EDDAE55D-0DD5-EAE4-6216-AA64B4EFCB5C}"/>
              </a:ext>
            </a:extLst>
          </p:cNvPr>
          <p:cNvSpPr/>
          <p:nvPr/>
        </p:nvSpPr>
        <p:spPr>
          <a:xfrm>
            <a:off x="2573536" y="4391620"/>
            <a:ext cx="4741545" cy="1469708"/>
          </a:xfrm>
          <a:prstGeom prst="roundRect">
            <a:avLst>
              <a:gd name="adj" fmla="val 6113"/>
            </a:avLst>
          </a:prstGeom>
          <a:solidFill>
            <a:srgbClr val="DFECE9"/>
          </a:solidFill>
          <a:ln w="7620">
            <a:solidFill>
              <a:srgbClr val="C5D2CF"/>
            </a:solidFill>
            <a:prstDash val="solid"/>
          </a:ln>
        </p:spPr>
      </p:sp>
      <p:sp>
        <p:nvSpPr>
          <p:cNvPr id="16" name="Text 14">
            <a:extLst>
              <a:ext uri="{FF2B5EF4-FFF2-40B4-BE49-F238E27FC236}">
                <a16:creationId xmlns:a16="http://schemas.microsoft.com/office/drawing/2014/main" id="{75B0D5EC-FB6D-38BD-D664-977E0B1B7F48}"/>
              </a:ext>
            </a:extLst>
          </p:cNvPr>
          <p:cNvSpPr/>
          <p:nvPr/>
        </p:nvSpPr>
        <p:spPr>
          <a:xfrm>
            <a:off x="2780705" y="4926806"/>
            <a:ext cx="128349" cy="399217"/>
          </a:xfrm>
          <a:prstGeom prst="rect">
            <a:avLst/>
          </a:prstGeom>
          <a:noFill/>
          <a:ln/>
        </p:spPr>
        <p:txBody>
          <a:bodyPr wrap="none" rtlCol="0" anchor="t"/>
          <a:lstStyle/>
          <a:p>
            <a:pPr marL="0" indent="0" algn="ctr">
              <a:lnSpc>
                <a:spcPts val="3144"/>
              </a:lnSpc>
              <a:buNone/>
            </a:pPr>
            <a:r>
              <a:rPr lang="en-US" sz="1965" dirty="0">
                <a:solidFill>
                  <a:srgbClr val="2C3249"/>
                </a:solidFill>
                <a:latin typeface="Kanit" pitchFamily="34" charset="0"/>
                <a:ea typeface="Kanit" pitchFamily="34" charset="-122"/>
                <a:cs typeface="Kanit" pitchFamily="34" charset="-120"/>
              </a:rPr>
              <a:t>3</a:t>
            </a:r>
            <a:endParaRPr lang="en-US" sz="1965" dirty="0"/>
          </a:p>
        </p:txBody>
      </p:sp>
      <p:sp>
        <p:nvSpPr>
          <p:cNvPr id="17" name="Text 15">
            <a:extLst>
              <a:ext uri="{FF2B5EF4-FFF2-40B4-BE49-F238E27FC236}">
                <a16:creationId xmlns:a16="http://schemas.microsoft.com/office/drawing/2014/main" id="{0295EDA0-9F38-0D81-BFDF-8C63A70660ED}"/>
              </a:ext>
            </a:extLst>
          </p:cNvPr>
          <p:cNvSpPr/>
          <p:nvPr/>
        </p:nvSpPr>
        <p:spPr>
          <a:xfrm>
            <a:off x="7514630" y="4591169"/>
            <a:ext cx="2495550" cy="311944"/>
          </a:xfrm>
          <a:prstGeom prst="rect">
            <a:avLst/>
          </a:prstGeom>
          <a:noFill/>
          <a:ln/>
        </p:spPr>
        <p:txBody>
          <a:bodyPr wrap="none" rtlCol="0" anchor="t"/>
          <a:lstStyle/>
          <a:p>
            <a:pPr marL="0" indent="0" algn="l">
              <a:lnSpc>
                <a:spcPts val="2456"/>
              </a:lnSpc>
              <a:buNone/>
            </a:pPr>
            <a:r>
              <a:rPr lang="en-US" sz="1965" dirty="0">
                <a:solidFill>
                  <a:srgbClr val="2C3249"/>
                </a:solidFill>
                <a:latin typeface="Kanit" pitchFamily="34" charset="0"/>
                <a:ea typeface="Kanit" pitchFamily="34" charset="-122"/>
                <a:cs typeface="Kanit" pitchFamily="34" charset="-120"/>
              </a:rPr>
              <a:t>Circulation</a:t>
            </a:r>
            <a:endParaRPr lang="en-US" sz="1965" dirty="0"/>
          </a:p>
        </p:txBody>
      </p:sp>
      <p:sp>
        <p:nvSpPr>
          <p:cNvPr id="18" name="Text 16">
            <a:extLst>
              <a:ext uri="{FF2B5EF4-FFF2-40B4-BE49-F238E27FC236}">
                <a16:creationId xmlns:a16="http://schemas.microsoft.com/office/drawing/2014/main" id="{18698764-4CB3-CB51-679F-07A6DC118EDF}"/>
              </a:ext>
            </a:extLst>
          </p:cNvPr>
          <p:cNvSpPr/>
          <p:nvPr/>
        </p:nvSpPr>
        <p:spPr>
          <a:xfrm>
            <a:off x="7514630" y="5022890"/>
            <a:ext cx="4342567" cy="638889"/>
          </a:xfrm>
          <a:prstGeom prst="rect">
            <a:avLst/>
          </a:prstGeom>
          <a:noFill/>
          <a:ln/>
        </p:spPr>
        <p:txBody>
          <a:bodyPr wrap="square" rtlCol="0" anchor="t"/>
          <a:lstStyle/>
          <a:p>
            <a:pPr marL="0" indent="0" algn="l">
              <a:lnSpc>
                <a:spcPts val="2515"/>
              </a:lnSpc>
              <a:buNone/>
            </a:pPr>
            <a:r>
              <a:rPr lang="en-US" sz="1572" dirty="0">
                <a:solidFill>
                  <a:srgbClr val="2C3249"/>
                </a:solidFill>
                <a:latin typeface="Martel Sans" pitchFamily="34" charset="0"/>
                <a:ea typeface="Martel Sans" pitchFamily="34" charset="-122"/>
                <a:cs typeface="Martel Sans" pitchFamily="34" charset="-120"/>
              </a:rPr>
              <a:t>The system tracks book availability and borrowing history.</a:t>
            </a:r>
            <a:endParaRPr lang="en-US" sz="1572" dirty="0"/>
          </a:p>
        </p:txBody>
      </p:sp>
      <p:sp>
        <p:nvSpPr>
          <p:cNvPr id="19" name="Text 17">
            <a:extLst>
              <a:ext uri="{FF2B5EF4-FFF2-40B4-BE49-F238E27FC236}">
                <a16:creationId xmlns:a16="http://schemas.microsoft.com/office/drawing/2014/main" id="{CD0F9277-3E9A-40D2-DC8D-9A684AF1CFC4}"/>
              </a:ext>
            </a:extLst>
          </p:cNvPr>
          <p:cNvSpPr/>
          <p:nvPr/>
        </p:nvSpPr>
        <p:spPr>
          <a:xfrm>
            <a:off x="2573536" y="6085880"/>
            <a:ext cx="9483209" cy="1597223"/>
          </a:xfrm>
          <a:prstGeom prst="rect">
            <a:avLst/>
          </a:prstGeom>
          <a:noFill/>
          <a:ln/>
        </p:spPr>
        <p:txBody>
          <a:bodyPr wrap="square" rtlCol="0" anchor="t"/>
          <a:lstStyle/>
          <a:p>
            <a:pPr marL="0" indent="0">
              <a:lnSpc>
                <a:spcPts val="2515"/>
              </a:lnSpc>
              <a:buNone/>
            </a:pPr>
            <a:r>
              <a:rPr lang="en-US" sz="1572" dirty="0">
                <a:solidFill>
                  <a:srgbClr val="2C3249"/>
                </a:solidFill>
                <a:latin typeface="Martel Sans" pitchFamily="34" charset="0"/>
                <a:ea typeface="Martel Sans" pitchFamily="34" charset="-122"/>
                <a:cs typeface="Martel Sans" pitchFamily="34" charset="-120"/>
              </a:rPr>
              <a:t>The library management system's process logic is designed to provide a seamless experience for users and librarians. Users can easily search the catalog, borrow books, and return them, while librarians can manage the book inventory, including adding new titles, updating information, and removing books that are no longer in circulation. The system also tracks the availability of books and the borrowing history to ensure efficient library operations.</a:t>
            </a:r>
            <a:endParaRPr lang="en-US" sz="1572" dirty="0"/>
          </a:p>
        </p:txBody>
      </p:sp>
    </p:spTree>
    <p:extLst>
      <p:ext uri="{BB962C8B-B14F-4D97-AF65-F5344CB8AC3E}">
        <p14:creationId xmlns:p14="http://schemas.microsoft.com/office/powerpoint/2010/main" val="1885137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sp>
        <p:nvSpPr>
          <p:cNvPr id="4" name="Text 2"/>
          <p:cNvSpPr/>
          <p:nvPr/>
        </p:nvSpPr>
        <p:spPr>
          <a:xfrm>
            <a:off x="2037993" y="2105501"/>
            <a:ext cx="5554980" cy="694373"/>
          </a:xfrm>
          <a:prstGeom prst="rect">
            <a:avLst/>
          </a:prstGeom>
          <a:noFill/>
          <a:ln/>
        </p:spPr>
        <p:txBody>
          <a:bodyPr wrap="none" rtlCol="0" anchor="t"/>
          <a:lstStyle/>
          <a:p>
            <a:pPr marL="0" indent="0">
              <a:lnSpc>
                <a:spcPts val="5468"/>
              </a:lnSpc>
              <a:buNone/>
            </a:pPr>
            <a:r>
              <a:rPr lang="en-US" sz="4374" b="1" dirty="0">
                <a:solidFill>
                  <a:srgbClr val="101014"/>
                </a:solidFill>
                <a:latin typeface="Playfair Display" pitchFamily="34" charset="0"/>
                <a:ea typeface="Playfair Display" pitchFamily="34" charset="-122"/>
                <a:cs typeface="Playfair Display" pitchFamily="34" charset="-120"/>
              </a:rPr>
              <a:t>System Architecture</a:t>
            </a:r>
            <a:endParaRPr lang="en-US" sz="4374" dirty="0"/>
          </a:p>
        </p:txBody>
      </p:sp>
      <p:sp>
        <p:nvSpPr>
          <p:cNvPr id="5" name="Text 3"/>
          <p:cNvSpPr/>
          <p:nvPr/>
        </p:nvSpPr>
        <p:spPr>
          <a:xfrm>
            <a:off x="2037993" y="3355300"/>
            <a:ext cx="2777490" cy="347186"/>
          </a:xfrm>
          <a:prstGeom prst="rect">
            <a:avLst/>
          </a:prstGeom>
          <a:noFill/>
          <a:ln/>
        </p:spPr>
        <p:txBody>
          <a:bodyPr wrap="none" rtlCol="0" anchor="t"/>
          <a:lstStyle/>
          <a:p>
            <a:pPr marL="0" indent="0">
              <a:lnSpc>
                <a:spcPts val="2734"/>
              </a:lnSpc>
              <a:buNone/>
            </a:pPr>
            <a:r>
              <a:rPr lang="en-US" sz="2187" b="1" dirty="0">
                <a:solidFill>
                  <a:srgbClr val="101014"/>
                </a:solidFill>
                <a:latin typeface="Playfair Display" pitchFamily="34" charset="0"/>
                <a:ea typeface="Playfair Display" pitchFamily="34" charset="-122"/>
                <a:cs typeface="Playfair Display" pitchFamily="34" charset="-120"/>
              </a:rPr>
              <a:t>Frontend</a:t>
            </a:r>
            <a:endParaRPr lang="en-US" sz="2187" dirty="0"/>
          </a:p>
        </p:txBody>
      </p:sp>
      <p:sp>
        <p:nvSpPr>
          <p:cNvPr id="6" name="Text 4"/>
          <p:cNvSpPr/>
          <p:nvPr/>
        </p:nvSpPr>
        <p:spPr>
          <a:xfrm>
            <a:off x="2037993" y="3924657"/>
            <a:ext cx="3156347" cy="1999536"/>
          </a:xfrm>
          <a:prstGeom prst="rect">
            <a:avLst/>
          </a:prstGeom>
          <a:noFill/>
          <a:ln/>
        </p:spPr>
        <p:txBody>
          <a:bodyPr wrap="square" rtlCol="0" anchor="t"/>
          <a:lstStyle/>
          <a:p>
            <a:pPr marL="0" indent="0">
              <a:lnSpc>
                <a:spcPts val="2624"/>
              </a:lnSpc>
              <a:buNone/>
            </a:pPr>
            <a:r>
              <a:rPr lang="en-US" sz="1750" dirty="0">
                <a:solidFill>
                  <a:srgbClr val="39393C"/>
                </a:solidFill>
                <a:latin typeface="Open Sans" pitchFamily="34" charset="0"/>
                <a:ea typeface="Open Sans" pitchFamily="34" charset="-122"/>
                <a:cs typeface="Open Sans" pitchFamily="34" charset="-120"/>
              </a:rPr>
              <a:t>The user-facing interface, built using Python frameworks like </a:t>
            </a:r>
            <a:r>
              <a:rPr lang="en-US" sz="1750" dirty="0" err="1">
                <a:solidFill>
                  <a:srgbClr val="39393C"/>
                </a:solidFill>
                <a:latin typeface="Open Sans" pitchFamily="34" charset="0"/>
                <a:ea typeface="Open Sans" pitchFamily="34" charset="-122"/>
                <a:cs typeface="Open Sans" pitchFamily="34" charset="-120"/>
              </a:rPr>
              <a:t>tkinter</a:t>
            </a:r>
            <a:r>
              <a:rPr lang="en-US" sz="1750" dirty="0">
                <a:solidFill>
                  <a:srgbClr val="39393C"/>
                </a:solidFill>
                <a:latin typeface="Open Sans" pitchFamily="34" charset="0"/>
                <a:ea typeface="Open Sans" pitchFamily="34" charset="-122"/>
                <a:cs typeface="Open Sans" pitchFamily="34" charset="-120"/>
              </a:rPr>
              <a:t> or </a:t>
            </a:r>
            <a:r>
              <a:rPr lang="en-US" sz="1750" dirty="0" err="1">
                <a:solidFill>
                  <a:srgbClr val="39393C"/>
                </a:solidFill>
                <a:latin typeface="Open Sans" pitchFamily="34" charset="0"/>
                <a:ea typeface="Open Sans" pitchFamily="34" charset="-122"/>
                <a:cs typeface="Open Sans" pitchFamily="34" charset="-120"/>
              </a:rPr>
              <a:t>ttk</a:t>
            </a:r>
            <a:r>
              <a:rPr lang="en-US" sz="1750" dirty="0">
                <a:solidFill>
                  <a:srgbClr val="39393C"/>
                </a:solidFill>
                <a:latin typeface="Open Sans" pitchFamily="34" charset="0"/>
                <a:ea typeface="Open Sans" pitchFamily="34" charset="-122"/>
                <a:cs typeface="Open Sans" pitchFamily="34" charset="-120"/>
              </a:rPr>
              <a:t>, provides an intuitive and responsive experience for both librarians and patrons.</a:t>
            </a:r>
            <a:endParaRPr lang="en-US" sz="1750" dirty="0"/>
          </a:p>
        </p:txBody>
      </p:sp>
      <p:sp>
        <p:nvSpPr>
          <p:cNvPr id="7" name="Text 5"/>
          <p:cNvSpPr/>
          <p:nvPr/>
        </p:nvSpPr>
        <p:spPr>
          <a:xfrm>
            <a:off x="5743932" y="3355300"/>
            <a:ext cx="2777490" cy="347186"/>
          </a:xfrm>
          <a:prstGeom prst="rect">
            <a:avLst/>
          </a:prstGeom>
          <a:noFill/>
          <a:ln/>
        </p:spPr>
        <p:txBody>
          <a:bodyPr wrap="none" rtlCol="0" anchor="t"/>
          <a:lstStyle/>
          <a:p>
            <a:pPr marL="0" indent="0">
              <a:lnSpc>
                <a:spcPts val="2734"/>
              </a:lnSpc>
              <a:buNone/>
            </a:pPr>
            <a:r>
              <a:rPr lang="en-US" sz="2187" b="1" dirty="0">
                <a:solidFill>
                  <a:srgbClr val="101014"/>
                </a:solidFill>
                <a:latin typeface="Playfair Display" pitchFamily="34" charset="0"/>
                <a:ea typeface="Playfair Display" pitchFamily="34" charset="-122"/>
                <a:cs typeface="Playfair Display" pitchFamily="34" charset="-120"/>
              </a:rPr>
              <a:t>Backend</a:t>
            </a:r>
            <a:endParaRPr lang="en-US" sz="2187" dirty="0"/>
          </a:p>
        </p:txBody>
      </p:sp>
      <p:sp>
        <p:nvSpPr>
          <p:cNvPr id="8" name="Text 6"/>
          <p:cNvSpPr/>
          <p:nvPr/>
        </p:nvSpPr>
        <p:spPr>
          <a:xfrm>
            <a:off x="5743932" y="3924657"/>
            <a:ext cx="3156347" cy="1666280"/>
          </a:xfrm>
          <a:prstGeom prst="rect">
            <a:avLst/>
          </a:prstGeom>
          <a:noFill/>
          <a:ln/>
        </p:spPr>
        <p:txBody>
          <a:bodyPr wrap="square" rtlCol="0" anchor="t"/>
          <a:lstStyle/>
          <a:p>
            <a:pPr marL="0" indent="0">
              <a:lnSpc>
                <a:spcPts val="2624"/>
              </a:lnSpc>
              <a:buNone/>
            </a:pPr>
            <a:r>
              <a:rPr lang="en-US" sz="1750" dirty="0">
                <a:solidFill>
                  <a:srgbClr val="39393C"/>
                </a:solidFill>
                <a:latin typeface="Open Sans" pitchFamily="34" charset="0"/>
                <a:ea typeface="Open Sans" pitchFamily="34" charset="-122"/>
                <a:cs typeface="Open Sans" pitchFamily="34" charset="-120"/>
              </a:rPr>
              <a:t>The backend, powered by Python, handles all the business logic, data processing, and integration with the MySQL database.</a:t>
            </a:r>
            <a:endParaRPr lang="en-US" sz="1750" dirty="0"/>
          </a:p>
        </p:txBody>
      </p:sp>
      <p:sp>
        <p:nvSpPr>
          <p:cNvPr id="9" name="Text 7"/>
          <p:cNvSpPr/>
          <p:nvPr/>
        </p:nvSpPr>
        <p:spPr>
          <a:xfrm>
            <a:off x="9449872" y="3355300"/>
            <a:ext cx="2777490" cy="347186"/>
          </a:xfrm>
          <a:prstGeom prst="rect">
            <a:avLst/>
          </a:prstGeom>
          <a:noFill/>
          <a:ln/>
        </p:spPr>
        <p:txBody>
          <a:bodyPr wrap="none" rtlCol="0" anchor="t"/>
          <a:lstStyle/>
          <a:p>
            <a:pPr marL="0" indent="0">
              <a:lnSpc>
                <a:spcPts val="2734"/>
              </a:lnSpc>
              <a:buNone/>
            </a:pPr>
            <a:r>
              <a:rPr lang="en-US" sz="2187" b="1" dirty="0">
                <a:solidFill>
                  <a:srgbClr val="101014"/>
                </a:solidFill>
                <a:latin typeface="Playfair Display" pitchFamily="34" charset="0"/>
                <a:ea typeface="Playfair Display" pitchFamily="34" charset="-122"/>
                <a:cs typeface="Playfair Display" pitchFamily="34" charset="-120"/>
              </a:rPr>
              <a:t>Database</a:t>
            </a:r>
            <a:endParaRPr lang="en-US" sz="2187" dirty="0"/>
          </a:p>
        </p:txBody>
      </p:sp>
      <p:sp>
        <p:nvSpPr>
          <p:cNvPr id="10" name="Text 8"/>
          <p:cNvSpPr/>
          <p:nvPr/>
        </p:nvSpPr>
        <p:spPr>
          <a:xfrm>
            <a:off x="9449872" y="3924657"/>
            <a:ext cx="3156347" cy="1666280"/>
          </a:xfrm>
          <a:prstGeom prst="rect">
            <a:avLst/>
          </a:prstGeom>
          <a:noFill/>
          <a:ln/>
        </p:spPr>
        <p:txBody>
          <a:bodyPr wrap="square" rtlCol="0" anchor="t"/>
          <a:lstStyle/>
          <a:p>
            <a:pPr marL="0" indent="0">
              <a:lnSpc>
                <a:spcPts val="2624"/>
              </a:lnSpc>
              <a:buNone/>
            </a:pPr>
            <a:r>
              <a:rPr lang="en-US" sz="1750" dirty="0">
                <a:solidFill>
                  <a:srgbClr val="39393C"/>
                </a:solidFill>
                <a:latin typeface="Open Sans" pitchFamily="34" charset="0"/>
                <a:ea typeface="Open Sans" pitchFamily="34" charset="-122"/>
                <a:cs typeface="Open Sans" pitchFamily="34" charset="-120"/>
              </a:rPr>
              <a:t>The MySQL database stores all the library data, including patron information, book inventories, circulation records, and more.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sp>
        <p:nvSpPr>
          <p:cNvPr id="4" name="Text 2"/>
          <p:cNvSpPr/>
          <p:nvPr/>
        </p:nvSpPr>
        <p:spPr>
          <a:xfrm>
            <a:off x="2037993" y="1482328"/>
            <a:ext cx="7547729" cy="694373"/>
          </a:xfrm>
          <a:prstGeom prst="rect">
            <a:avLst/>
          </a:prstGeom>
          <a:noFill/>
          <a:ln/>
        </p:spPr>
        <p:txBody>
          <a:bodyPr wrap="none" rtlCol="0" anchor="t"/>
          <a:lstStyle/>
          <a:p>
            <a:pPr marL="0" indent="0">
              <a:lnSpc>
                <a:spcPts val="5468"/>
              </a:lnSpc>
              <a:buNone/>
            </a:pPr>
            <a:r>
              <a:rPr lang="en-US" sz="4374" b="1" dirty="0">
                <a:solidFill>
                  <a:srgbClr val="101014"/>
                </a:solidFill>
                <a:latin typeface="Playfair Display" pitchFamily="34" charset="0"/>
                <a:ea typeface="Playfair Display" pitchFamily="34" charset="-122"/>
                <a:cs typeface="Playfair Display" pitchFamily="34" charset="-120"/>
              </a:rPr>
              <a:t>Database Design with MySQL</a:t>
            </a:r>
            <a:endParaRPr lang="en-US" sz="4374" dirty="0"/>
          </a:p>
        </p:txBody>
      </p:sp>
      <p:sp>
        <p:nvSpPr>
          <p:cNvPr id="5" name="Shape 3"/>
          <p:cNvSpPr/>
          <p:nvPr/>
        </p:nvSpPr>
        <p:spPr>
          <a:xfrm>
            <a:off x="2037993" y="2621042"/>
            <a:ext cx="10554414" cy="948214"/>
          </a:xfrm>
          <a:prstGeom prst="rect">
            <a:avLst/>
          </a:prstGeom>
          <a:solidFill>
            <a:srgbClr val="DEDEE9"/>
          </a:solidFill>
          <a:ln/>
        </p:spPr>
      </p:sp>
      <p:sp>
        <p:nvSpPr>
          <p:cNvPr id="6" name="Text 4"/>
          <p:cNvSpPr/>
          <p:nvPr/>
        </p:nvSpPr>
        <p:spPr>
          <a:xfrm>
            <a:off x="2260163" y="2761893"/>
            <a:ext cx="4829056" cy="333256"/>
          </a:xfrm>
          <a:prstGeom prst="rect">
            <a:avLst/>
          </a:prstGeom>
          <a:noFill/>
          <a:ln/>
        </p:spPr>
        <p:txBody>
          <a:bodyPr wrap="none" rtlCol="0" anchor="t"/>
          <a:lstStyle/>
          <a:p>
            <a:pPr marL="0" indent="0">
              <a:lnSpc>
                <a:spcPts val="2624"/>
              </a:lnSpc>
              <a:buNone/>
            </a:pPr>
            <a:r>
              <a:rPr lang="en-US" sz="1750" dirty="0">
                <a:solidFill>
                  <a:srgbClr val="39393C"/>
                </a:solidFill>
                <a:latin typeface="Open Sans" pitchFamily="34" charset="0"/>
                <a:ea typeface="Open Sans" pitchFamily="34" charset="-122"/>
                <a:cs typeface="Open Sans" pitchFamily="34" charset="-120"/>
              </a:rPr>
              <a:t>Patrons</a:t>
            </a:r>
            <a:endParaRPr lang="en-US" sz="1750" dirty="0"/>
          </a:p>
        </p:txBody>
      </p:sp>
      <p:sp>
        <p:nvSpPr>
          <p:cNvPr id="7" name="Text 5"/>
          <p:cNvSpPr/>
          <p:nvPr/>
        </p:nvSpPr>
        <p:spPr>
          <a:xfrm>
            <a:off x="7541181" y="2761893"/>
            <a:ext cx="4829056" cy="666512"/>
          </a:xfrm>
          <a:prstGeom prst="rect">
            <a:avLst/>
          </a:prstGeom>
          <a:noFill/>
          <a:ln/>
        </p:spPr>
        <p:txBody>
          <a:bodyPr wrap="square" rtlCol="0" anchor="t"/>
          <a:lstStyle/>
          <a:p>
            <a:pPr marL="0" indent="0">
              <a:lnSpc>
                <a:spcPts val="2624"/>
              </a:lnSpc>
              <a:buNone/>
            </a:pPr>
            <a:r>
              <a:rPr lang="en-US" sz="1750" dirty="0">
                <a:solidFill>
                  <a:srgbClr val="39393C"/>
                </a:solidFill>
                <a:latin typeface="Open Sans" pitchFamily="34" charset="0"/>
                <a:ea typeface="Open Sans" pitchFamily="34" charset="-122"/>
                <a:cs typeface="Open Sans" pitchFamily="34" charset="-120"/>
              </a:rPr>
              <a:t>Stores patron information, such as name, contact details, and borrowing history.</a:t>
            </a:r>
            <a:endParaRPr lang="en-US" sz="1750" dirty="0"/>
          </a:p>
        </p:txBody>
      </p:sp>
      <p:sp>
        <p:nvSpPr>
          <p:cNvPr id="8" name="Text 6"/>
          <p:cNvSpPr/>
          <p:nvPr/>
        </p:nvSpPr>
        <p:spPr>
          <a:xfrm>
            <a:off x="2260163" y="3710107"/>
            <a:ext cx="4829056" cy="333256"/>
          </a:xfrm>
          <a:prstGeom prst="rect">
            <a:avLst/>
          </a:prstGeom>
          <a:noFill/>
          <a:ln/>
        </p:spPr>
        <p:txBody>
          <a:bodyPr wrap="none" rtlCol="0" anchor="t"/>
          <a:lstStyle/>
          <a:p>
            <a:pPr marL="0" indent="0">
              <a:lnSpc>
                <a:spcPts val="2624"/>
              </a:lnSpc>
              <a:buNone/>
            </a:pPr>
            <a:r>
              <a:rPr lang="en-US" sz="1750" dirty="0">
                <a:solidFill>
                  <a:srgbClr val="39393C"/>
                </a:solidFill>
                <a:latin typeface="Open Sans" pitchFamily="34" charset="0"/>
                <a:ea typeface="Open Sans" pitchFamily="34" charset="-122"/>
                <a:cs typeface="Open Sans" pitchFamily="34" charset="-120"/>
              </a:rPr>
              <a:t>Books</a:t>
            </a:r>
            <a:endParaRPr lang="en-US" sz="1750" dirty="0"/>
          </a:p>
        </p:txBody>
      </p:sp>
      <p:sp>
        <p:nvSpPr>
          <p:cNvPr id="9" name="Text 7"/>
          <p:cNvSpPr/>
          <p:nvPr/>
        </p:nvSpPr>
        <p:spPr>
          <a:xfrm>
            <a:off x="7541181" y="3710107"/>
            <a:ext cx="4829056" cy="999768"/>
          </a:xfrm>
          <a:prstGeom prst="rect">
            <a:avLst/>
          </a:prstGeom>
          <a:noFill/>
          <a:ln/>
        </p:spPr>
        <p:txBody>
          <a:bodyPr wrap="square" rtlCol="0" anchor="t"/>
          <a:lstStyle/>
          <a:p>
            <a:pPr marL="0" indent="0">
              <a:lnSpc>
                <a:spcPts val="2624"/>
              </a:lnSpc>
              <a:buNone/>
            </a:pPr>
            <a:r>
              <a:rPr lang="en-US" sz="1750" dirty="0">
                <a:solidFill>
                  <a:srgbClr val="39393C"/>
                </a:solidFill>
                <a:latin typeface="Open Sans" pitchFamily="34" charset="0"/>
                <a:ea typeface="Open Sans" pitchFamily="34" charset="-122"/>
                <a:cs typeface="Open Sans" pitchFamily="34" charset="-120"/>
              </a:rPr>
              <a:t>Maintains the catalog of all books, including title, author, publication details, and availability status.</a:t>
            </a:r>
            <a:endParaRPr lang="en-US" sz="1750" dirty="0"/>
          </a:p>
        </p:txBody>
      </p:sp>
      <p:sp>
        <p:nvSpPr>
          <p:cNvPr id="10" name="Shape 8"/>
          <p:cNvSpPr/>
          <p:nvPr/>
        </p:nvSpPr>
        <p:spPr>
          <a:xfrm>
            <a:off x="2037993" y="4850725"/>
            <a:ext cx="10554414" cy="948214"/>
          </a:xfrm>
          <a:prstGeom prst="rect">
            <a:avLst/>
          </a:prstGeom>
          <a:solidFill>
            <a:srgbClr val="DEDEE9"/>
          </a:solidFill>
          <a:ln/>
        </p:spPr>
      </p:sp>
      <p:sp>
        <p:nvSpPr>
          <p:cNvPr id="11" name="Text 9"/>
          <p:cNvSpPr/>
          <p:nvPr/>
        </p:nvSpPr>
        <p:spPr>
          <a:xfrm>
            <a:off x="2260163" y="4991576"/>
            <a:ext cx="4829056" cy="333256"/>
          </a:xfrm>
          <a:prstGeom prst="rect">
            <a:avLst/>
          </a:prstGeom>
          <a:noFill/>
          <a:ln/>
        </p:spPr>
        <p:txBody>
          <a:bodyPr wrap="none" rtlCol="0" anchor="t"/>
          <a:lstStyle/>
          <a:p>
            <a:pPr marL="0" indent="0">
              <a:lnSpc>
                <a:spcPts val="2624"/>
              </a:lnSpc>
              <a:buNone/>
            </a:pPr>
            <a:r>
              <a:rPr lang="en-US" sz="1750" dirty="0">
                <a:solidFill>
                  <a:srgbClr val="39393C"/>
                </a:solidFill>
                <a:latin typeface="Open Sans" pitchFamily="34" charset="0"/>
                <a:ea typeface="Open Sans" pitchFamily="34" charset="-122"/>
                <a:cs typeface="Open Sans" pitchFamily="34" charset="-120"/>
              </a:rPr>
              <a:t>Checkouts</a:t>
            </a:r>
            <a:endParaRPr lang="en-US" sz="1750" dirty="0"/>
          </a:p>
        </p:txBody>
      </p:sp>
      <p:sp>
        <p:nvSpPr>
          <p:cNvPr id="12" name="Text 10"/>
          <p:cNvSpPr/>
          <p:nvPr/>
        </p:nvSpPr>
        <p:spPr>
          <a:xfrm>
            <a:off x="7541181" y="4991576"/>
            <a:ext cx="4829056" cy="666512"/>
          </a:xfrm>
          <a:prstGeom prst="rect">
            <a:avLst/>
          </a:prstGeom>
          <a:noFill/>
          <a:ln/>
        </p:spPr>
        <p:txBody>
          <a:bodyPr wrap="square" rtlCol="0" anchor="t"/>
          <a:lstStyle/>
          <a:p>
            <a:pPr marL="0" indent="0">
              <a:lnSpc>
                <a:spcPts val="2624"/>
              </a:lnSpc>
              <a:buNone/>
            </a:pPr>
            <a:r>
              <a:rPr lang="en-US" sz="1750" dirty="0">
                <a:solidFill>
                  <a:srgbClr val="39393C"/>
                </a:solidFill>
                <a:latin typeface="Open Sans" pitchFamily="34" charset="0"/>
                <a:ea typeface="Open Sans" pitchFamily="34" charset="-122"/>
                <a:cs typeface="Open Sans" pitchFamily="34" charset="-120"/>
              </a:rPr>
              <a:t>Tracks the check-out and return dates for each book borrowed by a patron.</a:t>
            </a:r>
            <a:endParaRPr lang="en-US" sz="1750" dirty="0"/>
          </a:p>
        </p:txBody>
      </p:sp>
      <p:sp>
        <p:nvSpPr>
          <p:cNvPr id="13" name="Text 11"/>
          <p:cNvSpPr/>
          <p:nvPr/>
        </p:nvSpPr>
        <p:spPr>
          <a:xfrm>
            <a:off x="2260163" y="5939790"/>
            <a:ext cx="4829056" cy="333256"/>
          </a:xfrm>
          <a:prstGeom prst="rect">
            <a:avLst/>
          </a:prstGeom>
          <a:noFill/>
          <a:ln/>
        </p:spPr>
        <p:txBody>
          <a:bodyPr wrap="none" rtlCol="0" anchor="t"/>
          <a:lstStyle/>
          <a:p>
            <a:pPr marL="0" indent="0">
              <a:lnSpc>
                <a:spcPts val="2624"/>
              </a:lnSpc>
              <a:buNone/>
            </a:pPr>
            <a:r>
              <a:rPr lang="en-US" sz="1750" dirty="0">
                <a:solidFill>
                  <a:srgbClr val="39393C"/>
                </a:solidFill>
                <a:latin typeface="Open Sans" pitchFamily="34" charset="0"/>
                <a:ea typeface="Open Sans" pitchFamily="34" charset="-122"/>
                <a:cs typeface="Open Sans" pitchFamily="34" charset="-120"/>
              </a:rPr>
              <a:t>Fines</a:t>
            </a:r>
            <a:endParaRPr lang="en-US" sz="1750" dirty="0"/>
          </a:p>
        </p:txBody>
      </p:sp>
      <p:sp>
        <p:nvSpPr>
          <p:cNvPr id="14" name="Text 12"/>
          <p:cNvSpPr/>
          <p:nvPr/>
        </p:nvSpPr>
        <p:spPr>
          <a:xfrm>
            <a:off x="7541181" y="5939790"/>
            <a:ext cx="4829056" cy="666512"/>
          </a:xfrm>
          <a:prstGeom prst="rect">
            <a:avLst/>
          </a:prstGeom>
          <a:noFill/>
          <a:ln/>
        </p:spPr>
        <p:txBody>
          <a:bodyPr wrap="square" rtlCol="0" anchor="t"/>
          <a:lstStyle/>
          <a:p>
            <a:pPr marL="0" indent="0">
              <a:lnSpc>
                <a:spcPts val="2624"/>
              </a:lnSpc>
              <a:buNone/>
            </a:pPr>
            <a:r>
              <a:rPr lang="en-US" sz="1750" dirty="0">
                <a:solidFill>
                  <a:srgbClr val="39393C"/>
                </a:solidFill>
                <a:latin typeface="Open Sans" pitchFamily="34" charset="0"/>
                <a:ea typeface="Open Sans" pitchFamily="34" charset="-122"/>
                <a:cs typeface="Open Sans" pitchFamily="34" charset="-120"/>
              </a:rPr>
              <a:t>Records any late fees or charges associated with overdue or lost books.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1110734" y="91440"/>
            <a:ext cx="14630400" cy="8230791"/>
          </a:xfrm>
          <a:prstGeom prst="rect">
            <a:avLst/>
          </a:prstGeom>
          <a:solidFill>
            <a:srgbClr val="F3F3F7"/>
          </a:solidFill>
          <a:ln/>
        </p:spPr>
      </p:sp>
      <p:sp>
        <p:nvSpPr>
          <p:cNvPr id="5" name="Text 2"/>
          <p:cNvSpPr/>
          <p:nvPr/>
        </p:nvSpPr>
        <p:spPr>
          <a:xfrm>
            <a:off x="828556" y="607576"/>
            <a:ext cx="9315688" cy="1381125"/>
          </a:xfrm>
          <a:prstGeom prst="rect">
            <a:avLst/>
          </a:prstGeom>
          <a:noFill/>
          <a:ln/>
        </p:spPr>
        <p:txBody>
          <a:bodyPr wrap="square" rtlCol="0" anchor="t"/>
          <a:lstStyle/>
          <a:p>
            <a:pPr marL="0" indent="0">
              <a:lnSpc>
                <a:spcPts val="5437"/>
              </a:lnSpc>
              <a:buNone/>
            </a:pPr>
            <a:r>
              <a:rPr lang="en-US" sz="4350" b="1" dirty="0">
                <a:solidFill>
                  <a:srgbClr val="101014"/>
                </a:solidFill>
                <a:latin typeface="Playfair Display" pitchFamily="34" charset="0"/>
                <a:ea typeface="Playfair Display" pitchFamily="34" charset="-122"/>
                <a:cs typeface="Playfair Display" pitchFamily="34" charset="-120"/>
              </a:rPr>
              <a:t>Python Integration and Functionality</a:t>
            </a:r>
            <a:endParaRPr lang="en-US" sz="4350" dirty="0"/>
          </a:p>
        </p:txBody>
      </p:sp>
      <p:pic>
        <p:nvPicPr>
          <p:cNvPr id="6" name="Image 1" descr="preencoded.png"/>
          <p:cNvPicPr>
            <a:picLocks noChangeAspect="1"/>
          </p:cNvPicPr>
          <p:nvPr/>
        </p:nvPicPr>
        <p:blipFill>
          <a:blip r:embed="rId3"/>
          <a:stretch>
            <a:fillRect/>
          </a:stretch>
        </p:blipFill>
        <p:spPr>
          <a:xfrm>
            <a:off x="828556" y="2320052"/>
            <a:ext cx="1104781" cy="1767721"/>
          </a:xfrm>
          <a:prstGeom prst="rect">
            <a:avLst/>
          </a:prstGeom>
        </p:spPr>
      </p:pic>
      <p:sp>
        <p:nvSpPr>
          <p:cNvPr id="7" name="Text 3"/>
          <p:cNvSpPr/>
          <p:nvPr/>
        </p:nvSpPr>
        <p:spPr>
          <a:xfrm>
            <a:off x="2264688" y="2540913"/>
            <a:ext cx="2762131" cy="345281"/>
          </a:xfrm>
          <a:prstGeom prst="rect">
            <a:avLst/>
          </a:prstGeom>
          <a:noFill/>
          <a:ln/>
        </p:spPr>
        <p:txBody>
          <a:bodyPr wrap="none" rtlCol="0" anchor="t"/>
          <a:lstStyle/>
          <a:p>
            <a:pPr marL="0" indent="0" algn="l">
              <a:lnSpc>
                <a:spcPts val="2719"/>
              </a:lnSpc>
              <a:buNone/>
            </a:pPr>
            <a:r>
              <a:rPr lang="en-US" sz="2175" b="1" dirty="0">
                <a:solidFill>
                  <a:srgbClr val="101014"/>
                </a:solidFill>
                <a:latin typeface="Playfair Display" pitchFamily="34" charset="0"/>
                <a:ea typeface="Playfair Display" pitchFamily="34" charset="-122"/>
                <a:cs typeface="Playfair Display" pitchFamily="34" charset="-120"/>
              </a:rPr>
              <a:t>User Interface</a:t>
            </a:r>
            <a:endParaRPr lang="en-US" sz="2175" dirty="0"/>
          </a:p>
        </p:txBody>
      </p:sp>
      <p:sp>
        <p:nvSpPr>
          <p:cNvPr id="8" name="Text 4"/>
          <p:cNvSpPr/>
          <p:nvPr/>
        </p:nvSpPr>
        <p:spPr>
          <a:xfrm>
            <a:off x="2264688" y="3018711"/>
            <a:ext cx="7879556" cy="662940"/>
          </a:xfrm>
          <a:prstGeom prst="rect">
            <a:avLst/>
          </a:prstGeom>
          <a:noFill/>
          <a:ln/>
        </p:spPr>
        <p:txBody>
          <a:bodyPr wrap="square" rtlCol="0" anchor="t"/>
          <a:lstStyle/>
          <a:p>
            <a:pPr marL="0" indent="0" algn="l">
              <a:lnSpc>
                <a:spcPts val="2610"/>
              </a:lnSpc>
              <a:buNone/>
            </a:pPr>
            <a:r>
              <a:rPr lang="en-US" sz="1740" dirty="0">
                <a:solidFill>
                  <a:srgbClr val="39393C"/>
                </a:solidFill>
                <a:latin typeface="Open Sans" pitchFamily="34" charset="0"/>
                <a:ea typeface="Open Sans" pitchFamily="34" charset="-122"/>
                <a:cs typeface="Open Sans" pitchFamily="34" charset="-120"/>
              </a:rPr>
              <a:t>The Python-based frontend provides an intuitive and responsive user interface for librarians and patrons.</a:t>
            </a:r>
            <a:endParaRPr lang="en-US" sz="1740" dirty="0"/>
          </a:p>
        </p:txBody>
      </p:sp>
      <p:pic>
        <p:nvPicPr>
          <p:cNvPr id="9" name="Image 2" descr="preencoded.png"/>
          <p:cNvPicPr>
            <a:picLocks noChangeAspect="1"/>
          </p:cNvPicPr>
          <p:nvPr/>
        </p:nvPicPr>
        <p:blipFill>
          <a:blip r:embed="rId4"/>
          <a:stretch>
            <a:fillRect/>
          </a:stretch>
        </p:blipFill>
        <p:spPr>
          <a:xfrm>
            <a:off x="828556" y="4087773"/>
            <a:ext cx="1104781" cy="1767721"/>
          </a:xfrm>
          <a:prstGeom prst="rect">
            <a:avLst/>
          </a:prstGeom>
        </p:spPr>
      </p:pic>
      <p:sp>
        <p:nvSpPr>
          <p:cNvPr id="10" name="Text 5"/>
          <p:cNvSpPr/>
          <p:nvPr/>
        </p:nvSpPr>
        <p:spPr>
          <a:xfrm>
            <a:off x="2264688" y="4308634"/>
            <a:ext cx="2762131" cy="345281"/>
          </a:xfrm>
          <a:prstGeom prst="rect">
            <a:avLst/>
          </a:prstGeom>
          <a:noFill/>
          <a:ln/>
        </p:spPr>
        <p:txBody>
          <a:bodyPr wrap="none" rtlCol="0" anchor="t"/>
          <a:lstStyle/>
          <a:p>
            <a:pPr marL="0" indent="0" algn="l">
              <a:lnSpc>
                <a:spcPts val="2719"/>
              </a:lnSpc>
              <a:buNone/>
            </a:pPr>
            <a:r>
              <a:rPr lang="en-US" sz="2175" b="1" dirty="0">
                <a:solidFill>
                  <a:srgbClr val="101014"/>
                </a:solidFill>
                <a:latin typeface="Playfair Display" pitchFamily="34" charset="0"/>
                <a:ea typeface="Playfair Display" pitchFamily="34" charset="-122"/>
                <a:cs typeface="Playfair Display" pitchFamily="34" charset="-120"/>
              </a:rPr>
              <a:t>Business Logic</a:t>
            </a:r>
            <a:endParaRPr lang="en-US" sz="2175" dirty="0"/>
          </a:p>
        </p:txBody>
      </p:sp>
      <p:sp>
        <p:nvSpPr>
          <p:cNvPr id="11" name="Text 6"/>
          <p:cNvSpPr/>
          <p:nvPr/>
        </p:nvSpPr>
        <p:spPr>
          <a:xfrm>
            <a:off x="2264688" y="4786432"/>
            <a:ext cx="7879556" cy="662940"/>
          </a:xfrm>
          <a:prstGeom prst="rect">
            <a:avLst/>
          </a:prstGeom>
          <a:noFill/>
          <a:ln/>
        </p:spPr>
        <p:txBody>
          <a:bodyPr wrap="square" rtlCol="0" anchor="t"/>
          <a:lstStyle/>
          <a:p>
            <a:pPr marL="0" indent="0" algn="l">
              <a:lnSpc>
                <a:spcPts val="2610"/>
              </a:lnSpc>
              <a:buNone/>
            </a:pPr>
            <a:r>
              <a:rPr lang="en-US" sz="1740" dirty="0">
                <a:solidFill>
                  <a:srgbClr val="39393C"/>
                </a:solidFill>
                <a:latin typeface="Open Sans" pitchFamily="34" charset="0"/>
                <a:ea typeface="Open Sans" pitchFamily="34" charset="-122"/>
                <a:cs typeface="Open Sans" pitchFamily="34" charset="-120"/>
              </a:rPr>
              <a:t>Python scripts handle all the core functionality, such as patron management, book inventory, and circulation tracking.</a:t>
            </a:r>
            <a:endParaRPr lang="en-US" sz="1740" dirty="0"/>
          </a:p>
        </p:txBody>
      </p:sp>
      <p:pic>
        <p:nvPicPr>
          <p:cNvPr id="12" name="Image 3" descr="preencoded.png"/>
          <p:cNvPicPr>
            <a:picLocks noChangeAspect="1"/>
          </p:cNvPicPr>
          <p:nvPr/>
        </p:nvPicPr>
        <p:blipFill>
          <a:blip r:embed="rId5"/>
          <a:stretch>
            <a:fillRect/>
          </a:stretch>
        </p:blipFill>
        <p:spPr>
          <a:xfrm>
            <a:off x="828556" y="5855494"/>
            <a:ext cx="1104781" cy="1767721"/>
          </a:xfrm>
          <a:prstGeom prst="rect">
            <a:avLst/>
          </a:prstGeom>
        </p:spPr>
      </p:pic>
      <p:sp>
        <p:nvSpPr>
          <p:cNvPr id="13" name="Text 7"/>
          <p:cNvSpPr/>
          <p:nvPr/>
        </p:nvSpPr>
        <p:spPr>
          <a:xfrm>
            <a:off x="2264688" y="6076355"/>
            <a:ext cx="2762131" cy="345281"/>
          </a:xfrm>
          <a:prstGeom prst="rect">
            <a:avLst/>
          </a:prstGeom>
          <a:noFill/>
          <a:ln/>
        </p:spPr>
        <p:txBody>
          <a:bodyPr wrap="none" rtlCol="0" anchor="t"/>
          <a:lstStyle/>
          <a:p>
            <a:pPr marL="0" indent="0" algn="l">
              <a:lnSpc>
                <a:spcPts val="2719"/>
              </a:lnSpc>
              <a:buNone/>
            </a:pPr>
            <a:r>
              <a:rPr lang="en-US" sz="2175" b="1" dirty="0">
                <a:solidFill>
                  <a:srgbClr val="101014"/>
                </a:solidFill>
                <a:latin typeface="Playfair Display" pitchFamily="34" charset="0"/>
                <a:ea typeface="Playfair Display" pitchFamily="34" charset="-122"/>
                <a:cs typeface="Playfair Display" pitchFamily="34" charset="-120"/>
              </a:rPr>
              <a:t>Database Integration</a:t>
            </a:r>
            <a:endParaRPr lang="en-US" sz="2175" dirty="0"/>
          </a:p>
        </p:txBody>
      </p:sp>
      <p:sp>
        <p:nvSpPr>
          <p:cNvPr id="14" name="Text 8"/>
          <p:cNvSpPr/>
          <p:nvPr/>
        </p:nvSpPr>
        <p:spPr>
          <a:xfrm>
            <a:off x="2264688" y="6554153"/>
            <a:ext cx="7879556" cy="662940"/>
          </a:xfrm>
          <a:prstGeom prst="rect">
            <a:avLst/>
          </a:prstGeom>
          <a:noFill/>
          <a:ln/>
        </p:spPr>
        <p:txBody>
          <a:bodyPr wrap="square" rtlCol="0" anchor="t"/>
          <a:lstStyle/>
          <a:p>
            <a:pPr marL="0" indent="0" algn="l">
              <a:lnSpc>
                <a:spcPts val="2610"/>
              </a:lnSpc>
              <a:buNone/>
            </a:pPr>
            <a:r>
              <a:rPr lang="en-US" sz="1740" dirty="0">
                <a:solidFill>
                  <a:srgbClr val="39393C"/>
                </a:solidFill>
                <a:latin typeface="Open Sans" pitchFamily="34" charset="0"/>
                <a:ea typeface="Open Sans" pitchFamily="34" charset="-122"/>
                <a:cs typeface="Open Sans" pitchFamily="34" charset="-120"/>
              </a:rPr>
              <a:t>The Python backend seamlessly integrates with the MySQL database, enabling data storage, retrieval, and analysis.</a:t>
            </a:r>
            <a:endParaRPr lang="en-US" sz="174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991910"/>
            <a:ext cx="6364129" cy="694373"/>
          </a:xfrm>
          <a:prstGeom prst="rect">
            <a:avLst/>
          </a:prstGeom>
          <a:noFill/>
          <a:ln/>
        </p:spPr>
        <p:txBody>
          <a:bodyPr wrap="none" rtlCol="0" anchor="t"/>
          <a:lstStyle/>
          <a:p>
            <a:pPr marL="0" indent="0">
              <a:lnSpc>
                <a:spcPts val="5468"/>
              </a:lnSpc>
              <a:buNone/>
            </a:pPr>
            <a:r>
              <a:rPr lang="en-US" sz="4374" b="1" dirty="0">
                <a:solidFill>
                  <a:srgbClr val="101014"/>
                </a:solidFill>
                <a:latin typeface="Playfair Display" pitchFamily="34" charset="0"/>
                <a:ea typeface="Playfair Display" pitchFamily="34" charset="-122"/>
                <a:cs typeface="Playfair Display" pitchFamily="34" charset="-120"/>
              </a:rPr>
              <a:t>Circulation Management</a:t>
            </a:r>
            <a:endParaRPr lang="en-US" sz="4374" dirty="0"/>
          </a:p>
        </p:txBody>
      </p:sp>
      <p:sp>
        <p:nvSpPr>
          <p:cNvPr id="6" name="Shape 3"/>
          <p:cNvSpPr/>
          <p:nvPr/>
        </p:nvSpPr>
        <p:spPr>
          <a:xfrm>
            <a:off x="4801910" y="2019538"/>
            <a:ext cx="44410" cy="5218152"/>
          </a:xfrm>
          <a:prstGeom prst="rect">
            <a:avLst/>
          </a:prstGeom>
          <a:solidFill>
            <a:srgbClr val="C9C9CE"/>
          </a:solidFill>
          <a:ln/>
        </p:spPr>
      </p:sp>
      <p:sp>
        <p:nvSpPr>
          <p:cNvPr id="7" name="Shape 4"/>
          <p:cNvSpPr/>
          <p:nvPr/>
        </p:nvSpPr>
        <p:spPr>
          <a:xfrm>
            <a:off x="5074027" y="2497157"/>
            <a:ext cx="777597" cy="44410"/>
          </a:xfrm>
          <a:prstGeom prst="rect">
            <a:avLst/>
          </a:prstGeom>
          <a:solidFill>
            <a:srgbClr val="C9C9CE"/>
          </a:solidFill>
          <a:ln/>
        </p:spPr>
      </p:sp>
      <p:sp>
        <p:nvSpPr>
          <p:cNvPr id="8" name="Shape 5"/>
          <p:cNvSpPr/>
          <p:nvPr/>
        </p:nvSpPr>
        <p:spPr>
          <a:xfrm>
            <a:off x="4574084" y="2269450"/>
            <a:ext cx="499943" cy="499943"/>
          </a:xfrm>
          <a:prstGeom prst="roundRect">
            <a:avLst>
              <a:gd name="adj" fmla="val 26667"/>
            </a:avLst>
          </a:prstGeom>
          <a:solidFill>
            <a:srgbClr val="DEDEE9"/>
          </a:solidFill>
          <a:ln/>
        </p:spPr>
      </p:sp>
      <p:sp>
        <p:nvSpPr>
          <p:cNvPr id="9" name="Text 6"/>
          <p:cNvSpPr/>
          <p:nvPr/>
        </p:nvSpPr>
        <p:spPr>
          <a:xfrm>
            <a:off x="4760178" y="2352794"/>
            <a:ext cx="127754" cy="333256"/>
          </a:xfrm>
          <a:prstGeom prst="rect">
            <a:avLst/>
          </a:prstGeom>
          <a:noFill/>
          <a:ln/>
        </p:spPr>
        <p:txBody>
          <a:bodyPr wrap="none" rtlCol="0" anchor="t"/>
          <a:lstStyle/>
          <a:p>
            <a:pPr marL="0" indent="0" algn="ctr">
              <a:lnSpc>
                <a:spcPts val="2624"/>
              </a:lnSpc>
              <a:buNone/>
            </a:pPr>
            <a:r>
              <a:rPr lang="en-US" sz="2624" b="1" dirty="0">
                <a:solidFill>
                  <a:srgbClr val="101014"/>
                </a:solidFill>
                <a:latin typeface="Playfair Display" pitchFamily="34" charset="0"/>
                <a:ea typeface="Playfair Display" pitchFamily="34" charset="-122"/>
                <a:cs typeface="Playfair Display" pitchFamily="34" charset="-120"/>
              </a:rPr>
              <a:t>1</a:t>
            </a:r>
            <a:endParaRPr lang="en-US" sz="2624" dirty="0"/>
          </a:p>
        </p:txBody>
      </p:sp>
      <p:sp>
        <p:nvSpPr>
          <p:cNvPr id="10" name="Text 7"/>
          <p:cNvSpPr/>
          <p:nvPr/>
        </p:nvSpPr>
        <p:spPr>
          <a:xfrm>
            <a:off x="6046113" y="2241709"/>
            <a:ext cx="2777490" cy="347186"/>
          </a:xfrm>
          <a:prstGeom prst="rect">
            <a:avLst/>
          </a:prstGeom>
          <a:noFill/>
          <a:ln/>
        </p:spPr>
        <p:txBody>
          <a:bodyPr wrap="none" rtlCol="0" anchor="t"/>
          <a:lstStyle/>
          <a:p>
            <a:pPr marL="0" indent="0" algn="l">
              <a:lnSpc>
                <a:spcPts val="2734"/>
              </a:lnSpc>
              <a:buNone/>
            </a:pPr>
            <a:r>
              <a:rPr lang="en-US" sz="2187" b="1" dirty="0">
                <a:solidFill>
                  <a:srgbClr val="101014"/>
                </a:solidFill>
                <a:latin typeface="Playfair Display" pitchFamily="34" charset="0"/>
                <a:ea typeface="Playfair Display" pitchFamily="34" charset="-122"/>
                <a:cs typeface="Playfair Display" pitchFamily="34" charset="-120"/>
              </a:rPr>
              <a:t>Check-out</a:t>
            </a:r>
            <a:endParaRPr lang="en-US" sz="2187" dirty="0"/>
          </a:p>
        </p:txBody>
      </p:sp>
      <p:sp>
        <p:nvSpPr>
          <p:cNvPr id="11" name="Text 8"/>
          <p:cNvSpPr/>
          <p:nvPr/>
        </p:nvSpPr>
        <p:spPr>
          <a:xfrm>
            <a:off x="6046113" y="2722126"/>
            <a:ext cx="7751088" cy="666512"/>
          </a:xfrm>
          <a:prstGeom prst="rect">
            <a:avLst/>
          </a:prstGeom>
          <a:noFill/>
          <a:ln/>
        </p:spPr>
        <p:txBody>
          <a:bodyPr wrap="square" rtlCol="0" anchor="t"/>
          <a:lstStyle/>
          <a:p>
            <a:pPr marL="0" indent="0" algn="l">
              <a:lnSpc>
                <a:spcPts val="2624"/>
              </a:lnSpc>
              <a:buNone/>
            </a:pPr>
            <a:r>
              <a:rPr lang="en-US" sz="1750" dirty="0">
                <a:solidFill>
                  <a:srgbClr val="39393C"/>
                </a:solidFill>
                <a:latin typeface="Open Sans" pitchFamily="34" charset="0"/>
                <a:ea typeface="Open Sans" pitchFamily="34" charset="-122"/>
                <a:cs typeface="Open Sans" pitchFamily="34" charset="-120"/>
              </a:rPr>
              <a:t>Patrons can easily borrow books by checking them out through the user-friendly interface.</a:t>
            </a:r>
            <a:endParaRPr lang="en-US" sz="1750" dirty="0"/>
          </a:p>
        </p:txBody>
      </p:sp>
      <p:sp>
        <p:nvSpPr>
          <p:cNvPr id="12" name="Shape 9"/>
          <p:cNvSpPr/>
          <p:nvPr/>
        </p:nvSpPr>
        <p:spPr>
          <a:xfrm>
            <a:off x="5074027" y="4310598"/>
            <a:ext cx="777597" cy="44410"/>
          </a:xfrm>
          <a:prstGeom prst="rect">
            <a:avLst/>
          </a:prstGeom>
          <a:solidFill>
            <a:srgbClr val="C9C9CE"/>
          </a:solidFill>
          <a:ln/>
        </p:spPr>
      </p:sp>
      <p:sp>
        <p:nvSpPr>
          <p:cNvPr id="13" name="Shape 10"/>
          <p:cNvSpPr/>
          <p:nvPr/>
        </p:nvSpPr>
        <p:spPr>
          <a:xfrm>
            <a:off x="4574084" y="4082891"/>
            <a:ext cx="499943" cy="499943"/>
          </a:xfrm>
          <a:prstGeom prst="roundRect">
            <a:avLst>
              <a:gd name="adj" fmla="val 26667"/>
            </a:avLst>
          </a:prstGeom>
          <a:solidFill>
            <a:srgbClr val="DEDEE9"/>
          </a:solidFill>
          <a:ln/>
        </p:spPr>
      </p:sp>
      <p:sp>
        <p:nvSpPr>
          <p:cNvPr id="14" name="Text 11"/>
          <p:cNvSpPr/>
          <p:nvPr/>
        </p:nvSpPr>
        <p:spPr>
          <a:xfrm>
            <a:off x="4736842" y="4166235"/>
            <a:ext cx="174308" cy="333256"/>
          </a:xfrm>
          <a:prstGeom prst="rect">
            <a:avLst/>
          </a:prstGeom>
          <a:noFill/>
          <a:ln/>
        </p:spPr>
        <p:txBody>
          <a:bodyPr wrap="none" rtlCol="0" anchor="t"/>
          <a:lstStyle/>
          <a:p>
            <a:pPr marL="0" indent="0" algn="ctr">
              <a:lnSpc>
                <a:spcPts val="2624"/>
              </a:lnSpc>
              <a:buNone/>
            </a:pPr>
            <a:r>
              <a:rPr lang="en-US" sz="2624" b="1" dirty="0">
                <a:solidFill>
                  <a:srgbClr val="101014"/>
                </a:solidFill>
                <a:latin typeface="Playfair Display" pitchFamily="34" charset="0"/>
                <a:ea typeface="Playfair Display" pitchFamily="34" charset="-122"/>
                <a:cs typeface="Playfair Display" pitchFamily="34" charset="-120"/>
              </a:rPr>
              <a:t>2</a:t>
            </a:r>
            <a:endParaRPr lang="en-US" sz="2624" dirty="0"/>
          </a:p>
        </p:txBody>
      </p:sp>
      <p:sp>
        <p:nvSpPr>
          <p:cNvPr id="15" name="Text 12"/>
          <p:cNvSpPr/>
          <p:nvPr/>
        </p:nvSpPr>
        <p:spPr>
          <a:xfrm>
            <a:off x="6046113" y="4055150"/>
            <a:ext cx="2777490" cy="347186"/>
          </a:xfrm>
          <a:prstGeom prst="rect">
            <a:avLst/>
          </a:prstGeom>
          <a:noFill/>
          <a:ln/>
        </p:spPr>
        <p:txBody>
          <a:bodyPr wrap="none" rtlCol="0" anchor="t"/>
          <a:lstStyle/>
          <a:p>
            <a:pPr marL="0" indent="0" algn="l">
              <a:lnSpc>
                <a:spcPts val="2734"/>
              </a:lnSpc>
              <a:buNone/>
            </a:pPr>
            <a:r>
              <a:rPr lang="en-US" sz="2187" b="1" dirty="0">
                <a:solidFill>
                  <a:srgbClr val="101014"/>
                </a:solidFill>
                <a:latin typeface="Playfair Display" pitchFamily="34" charset="0"/>
                <a:ea typeface="Playfair Display" pitchFamily="34" charset="-122"/>
                <a:cs typeface="Playfair Display" pitchFamily="34" charset="-120"/>
              </a:rPr>
              <a:t>Renewals</a:t>
            </a:r>
            <a:endParaRPr lang="en-US" sz="2187" dirty="0"/>
          </a:p>
        </p:txBody>
      </p:sp>
      <p:sp>
        <p:nvSpPr>
          <p:cNvPr id="16" name="Text 13"/>
          <p:cNvSpPr/>
          <p:nvPr/>
        </p:nvSpPr>
        <p:spPr>
          <a:xfrm>
            <a:off x="6046113" y="4535567"/>
            <a:ext cx="7751088" cy="666512"/>
          </a:xfrm>
          <a:prstGeom prst="rect">
            <a:avLst/>
          </a:prstGeom>
          <a:noFill/>
          <a:ln/>
        </p:spPr>
        <p:txBody>
          <a:bodyPr wrap="square" rtlCol="0" anchor="t"/>
          <a:lstStyle/>
          <a:p>
            <a:pPr marL="0" indent="0" algn="l">
              <a:lnSpc>
                <a:spcPts val="2624"/>
              </a:lnSpc>
              <a:buNone/>
            </a:pPr>
            <a:r>
              <a:rPr lang="en-US" sz="1750" dirty="0">
                <a:solidFill>
                  <a:srgbClr val="39393C"/>
                </a:solidFill>
                <a:latin typeface="Open Sans" pitchFamily="34" charset="0"/>
                <a:ea typeface="Open Sans" pitchFamily="34" charset="-122"/>
                <a:cs typeface="Open Sans" pitchFamily="34" charset="-120"/>
              </a:rPr>
              <a:t>Patrons can renew their borrowed books online or through the library, as long as the book is not on hold for another patron.</a:t>
            </a:r>
            <a:endParaRPr lang="en-US" sz="1750" dirty="0"/>
          </a:p>
        </p:txBody>
      </p:sp>
      <p:sp>
        <p:nvSpPr>
          <p:cNvPr id="17" name="Shape 14"/>
          <p:cNvSpPr/>
          <p:nvPr/>
        </p:nvSpPr>
        <p:spPr>
          <a:xfrm>
            <a:off x="5074027" y="6124039"/>
            <a:ext cx="777597" cy="44410"/>
          </a:xfrm>
          <a:prstGeom prst="rect">
            <a:avLst/>
          </a:prstGeom>
          <a:solidFill>
            <a:srgbClr val="C9C9CE"/>
          </a:solidFill>
          <a:ln/>
        </p:spPr>
      </p:sp>
      <p:sp>
        <p:nvSpPr>
          <p:cNvPr id="18" name="Shape 15"/>
          <p:cNvSpPr/>
          <p:nvPr/>
        </p:nvSpPr>
        <p:spPr>
          <a:xfrm>
            <a:off x="4574084" y="5896332"/>
            <a:ext cx="499943" cy="499943"/>
          </a:xfrm>
          <a:prstGeom prst="roundRect">
            <a:avLst>
              <a:gd name="adj" fmla="val 26667"/>
            </a:avLst>
          </a:prstGeom>
          <a:solidFill>
            <a:srgbClr val="DEDEE9"/>
          </a:solidFill>
          <a:ln/>
        </p:spPr>
      </p:sp>
      <p:sp>
        <p:nvSpPr>
          <p:cNvPr id="19" name="Text 16"/>
          <p:cNvSpPr/>
          <p:nvPr/>
        </p:nvSpPr>
        <p:spPr>
          <a:xfrm>
            <a:off x="4742676" y="5979676"/>
            <a:ext cx="162639" cy="333256"/>
          </a:xfrm>
          <a:prstGeom prst="rect">
            <a:avLst/>
          </a:prstGeom>
          <a:noFill/>
          <a:ln/>
        </p:spPr>
        <p:txBody>
          <a:bodyPr wrap="none" rtlCol="0" anchor="t"/>
          <a:lstStyle/>
          <a:p>
            <a:pPr marL="0" indent="0" algn="ctr">
              <a:lnSpc>
                <a:spcPts val="2624"/>
              </a:lnSpc>
              <a:buNone/>
            </a:pPr>
            <a:r>
              <a:rPr lang="en-US" sz="2624" b="1" dirty="0">
                <a:solidFill>
                  <a:srgbClr val="101014"/>
                </a:solidFill>
                <a:latin typeface="Playfair Display" pitchFamily="34" charset="0"/>
                <a:ea typeface="Playfair Display" pitchFamily="34" charset="-122"/>
                <a:cs typeface="Playfair Display" pitchFamily="34" charset="-120"/>
              </a:rPr>
              <a:t>3</a:t>
            </a:r>
            <a:endParaRPr lang="en-US" sz="2624" dirty="0"/>
          </a:p>
        </p:txBody>
      </p:sp>
      <p:sp>
        <p:nvSpPr>
          <p:cNvPr id="20" name="Text 17"/>
          <p:cNvSpPr/>
          <p:nvPr/>
        </p:nvSpPr>
        <p:spPr>
          <a:xfrm>
            <a:off x="6046113" y="5868591"/>
            <a:ext cx="2777490" cy="347186"/>
          </a:xfrm>
          <a:prstGeom prst="rect">
            <a:avLst/>
          </a:prstGeom>
          <a:noFill/>
          <a:ln/>
        </p:spPr>
        <p:txBody>
          <a:bodyPr wrap="none" rtlCol="0" anchor="t"/>
          <a:lstStyle/>
          <a:p>
            <a:pPr marL="0" indent="0" algn="l">
              <a:lnSpc>
                <a:spcPts val="2734"/>
              </a:lnSpc>
              <a:buNone/>
            </a:pPr>
            <a:r>
              <a:rPr lang="en-US" sz="2187" b="1" dirty="0">
                <a:solidFill>
                  <a:srgbClr val="101014"/>
                </a:solidFill>
                <a:latin typeface="Playfair Display" pitchFamily="34" charset="0"/>
                <a:ea typeface="Playfair Display" pitchFamily="34" charset="-122"/>
                <a:cs typeface="Playfair Display" pitchFamily="34" charset="-120"/>
              </a:rPr>
              <a:t>Returns</a:t>
            </a:r>
            <a:endParaRPr lang="en-US" sz="2187" dirty="0"/>
          </a:p>
        </p:txBody>
      </p:sp>
      <p:sp>
        <p:nvSpPr>
          <p:cNvPr id="21" name="Text 18"/>
          <p:cNvSpPr/>
          <p:nvPr/>
        </p:nvSpPr>
        <p:spPr>
          <a:xfrm>
            <a:off x="6046113" y="6349008"/>
            <a:ext cx="7751088" cy="666512"/>
          </a:xfrm>
          <a:prstGeom prst="rect">
            <a:avLst/>
          </a:prstGeom>
          <a:noFill/>
          <a:ln/>
        </p:spPr>
        <p:txBody>
          <a:bodyPr wrap="square" rtlCol="0" anchor="t"/>
          <a:lstStyle/>
          <a:p>
            <a:pPr marL="0" indent="0" algn="l">
              <a:lnSpc>
                <a:spcPts val="2624"/>
              </a:lnSpc>
              <a:buNone/>
            </a:pPr>
            <a:r>
              <a:rPr lang="en-US" sz="1750" dirty="0">
                <a:solidFill>
                  <a:srgbClr val="39393C"/>
                </a:solidFill>
                <a:latin typeface="Open Sans" pitchFamily="34" charset="0"/>
                <a:ea typeface="Open Sans" pitchFamily="34" charset="-122"/>
                <a:cs typeface="Open Sans" pitchFamily="34" charset="-120"/>
              </a:rPr>
              <a:t>When a patron returns a book, the system automatically updates the book's availability status and the patron's borrowing history.</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TotalTime>
  <Words>834</Words>
  <Application>Microsoft Office PowerPoint</Application>
  <PresentationFormat>Custom</PresentationFormat>
  <Paragraphs>90</Paragraphs>
  <Slides>11</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Kanit</vt:lpstr>
      <vt:lpstr>Martel Sans</vt:lpstr>
      <vt:lpstr>Open Sans</vt:lpstr>
      <vt:lpstr>Playfair Display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saurabh kumar</cp:lastModifiedBy>
  <cp:revision>3</cp:revision>
  <dcterms:created xsi:type="dcterms:W3CDTF">2024-06-15T05:18:11Z</dcterms:created>
  <dcterms:modified xsi:type="dcterms:W3CDTF">2024-06-15T06:06:04Z</dcterms:modified>
</cp:coreProperties>
</file>